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7" r:id="rId4"/>
    <p:sldId id="261" r:id="rId5"/>
    <p:sldId id="264" r:id="rId6"/>
    <p:sldId id="265" r:id="rId7"/>
    <p:sldId id="266" r:id="rId8"/>
    <p:sldId id="267" r:id="rId9"/>
    <p:sldId id="259" r:id="rId10"/>
    <p:sldId id="271" r:id="rId11"/>
    <p:sldId id="272" r:id="rId12"/>
    <p:sldId id="273" r:id="rId13"/>
    <p:sldId id="274" r:id="rId14"/>
    <p:sldId id="275" r:id="rId15"/>
    <p:sldId id="276" r:id="rId16"/>
    <p:sldId id="278" r:id="rId17"/>
    <p:sldId id="279" r:id="rId18"/>
    <p:sldId id="280" r:id="rId19"/>
    <p:sldId id="281" r:id="rId20"/>
    <p:sldId id="282" r:id="rId21"/>
    <p:sldId id="283" r:id="rId22"/>
    <p:sldId id="262" r:id="rId23"/>
    <p:sldId id="263" r:id="rId24"/>
    <p:sldId id="268" r:id="rId25"/>
    <p:sldId id="269" r:id="rId26"/>
    <p:sldId id="270" r:id="rId27"/>
    <p:sldId id="277" r:id="rId28"/>
    <p:sldId id="287" r:id="rId29"/>
    <p:sldId id="288" r:id="rId30"/>
    <p:sldId id="284" r:id="rId31"/>
    <p:sldId id="285" r:id="rId32"/>
    <p:sldId id="286" r:id="rId33"/>
    <p:sldId id="289" r:id="rId34"/>
    <p:sldId id="290" r:id="rId35"/>
    <p:sldId id="291" r:id="rId36"/>
    <p:sldId id="292" r:id="rId37"/>
    <p:sldId id="293" r:id="rId38"/>
    <p:sldId id="294" r:id="rId39"/>
    <p:sldId id="295" r:id="rId40"/>
    <p:sldId id="29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4" d="100"/>
          <a:sy n="44" d="100"/>
        </p:scale>
        <p:origin x="72"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01/24/2020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7988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01/24/2020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3641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01/24/2020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97981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01/24/2020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0152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01/24/2020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2774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01/24/2020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5784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01/24/2020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64008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01/24/2020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9821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01/24/2020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8811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01/24/2020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8422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01/24/2020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7485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01/24/2020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282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95" r:id="rId5"/>
    <p:sldLayoutId id="2147483689" r:id="rId6"/>
    <p:sldLayoutId id="2147483690" r:id="rId7"/>
    <p:sldLayoutId id="2147483691" r:id="rId8"/>
    <p:sldLayoutId id="2147483694" r:id="rId9"/>
    <p:sldLayoutId id="2147483692" r:id="rId10"/>
    <p:sldLayoutId id="2147483693" r:id="rId11"/>
  </p:sldLayoutIdLst>
  <p:hf sldNum="0" hdr="0" ftr="0" dt="0"/>
  <p:txStyles>
    <p:titleStyle>
      <a:lvl1pPr algn="l" defTabSz="914400" rtl="0" eaLnBrk="1" latinLnBrk="0" hangingPunct="1">
        <a:lnSpc>
          <a:spcPct val="90000"/>
        </a:lnSpc>
        <a:spcBef>
          <a:spcPct val="0"/>
        </a:spcBef>
        <a:buNone/>
        <a:defRPr sz="53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psychologytoday.com/ca/blog/intimacy-path-toward-spirituality/201809/how-heal-our-lonelines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psychologytoday.com/ca/blog/intimacy-path-toward-spirituality/201809/how-heal-our-lonelines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psychologytoday.com/ca/blog/intimacy-path-toward-spirituality/201809/how-heal-our-lonelines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psychologytoday.com/ca/blog/intimacy-path-toward-spirituality/201809/how-heal-our-lonelines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sychologytoday.com/ca/blog/brain-chemistry/201712/the-neuroscience-lonelines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psychologytoday.com/ca/blog/lifetime-connections/201907/the-3-types-loneliness-and-how-combat-the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psychologytoday.com/ca/blog/lifetime-connections/201907/the-3-types-loneliness-and-how-combat-the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sychologytoday.com/ca/blog/lifetime-connections/201907/the-3-types-loneliness-and-how-combat-the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sychologytoday.com/ca/blog/lifetime-connections/201907/the-3-types-loneliness-and-how-combat-the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DF0794-1B86-42B2-B8C7-F60123E6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33291D4-A977-4D09-ADD6-CA02B788C236}"/>
              </a:ext>
            </a:extLst>
          </p:cNvPr>
          <p:cNvPicPr>
            <a:picLocks noChangeAspect="1"/>
          </p:cNvPicPr>
          <p:nvPr/>
        </p:nvPicPr>
        <p:blipFill rotWithShape="1">
          <a:blip r:embed="rId2"/>
          <a:srcRect b="15730"/>
          <a:stretch/>
        </p:blipFill>
        <p:spPr>
          <a:xfrm>
            <a:off x="20" y="975"/>
            <a:ext cx="12191980" cy="6858000"/>
          </a:xfrm>
          <a:prstGeom prst="rect">
            <a:avLst/>
          </a:prstGeom>
        </p:spPr>
      </p:pic>
      <p:sp>
        <p:nvSpPr>
          <p:cNvPr id="11" name="Rectangle 10">
            <a:extLst>
              <a:ext uri="{FF2B5EF4-FFF2-40B4-BE49-F238E27FC236}">
                <a16:creationId xmlns:a16="http://schemas.microsoft.com/office/drawing/2014/main" id="{C5373426-E26E-431D-959C-5DB96C0B6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2607" y="1238442"/>
            <a:ext cx="3635926" cy="4355751"/>
          </a:xfrm>
          <a:prstGeom prst="rect">
            <a:avLst/>
          </a:pr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1D2D7-24E0-4CB9-AC67-21105B38EE7D}"/>
              </a:ext>
            </a:extLst>
          </p:cNvPr>
          <p:cNvSpPr>
            <a:spLocks noGrp="1"/>
          </p:cNvSpPr>
          <p:nvPr>
            <p:ph type="ctrTitle"/>
          </p:nvPr>
        </p:nvSpPr>
        <p:spPr>
          <a:xfrm>
            <a:off x="8123416" y="1475234"/>
            <a:ext cx="3214307" cy="2901694"/>
          </a:xfrm>
        </p:spPr>
        <p:txBody>
          <a:bodyPr anchor="b">
            <a:normAutofit/>
          </a:bodyPr>
          <a:lstStyle/>
          <a:p>
            <a:r>
              <a:rPr lang="en-CA" sz="4400" dirty="0">
                <a:solidFill>
                  <a:schemeClr val="tx1"/>
                </a:solidFill>
              </a:rPr>
              <a:t>Overcoming Loneliness</a:t>
            </a:r>
          </a:p>
        </p:txBody>
      </p:sp>
      <p:sp>
        <p:nvSpPr>
          <p:cNvPr id="3" name="Subtitle 2">
            <a:extLst>
              <a:ext uri="{FF2B5EF4-FFF2-40B4-BE49-F238E27FC236}">
                <a16:creationId xmlns:a16="http://schemas.microsoft.com/office/drawing/2014/main" id="{03011EFB-CAB0-41BD-A717-BDFA67898BEE}"/>
              </a:ext>
            </a:extLst>
          </p:cNvPr>
          <p:cNvSpPr>
            <a:spLocks noGrp="1"/>
          </p:cNvSpPr>
          <p:nvPr>
            <p:ph type="subTitle" idx="1"/>
          </p:nvPr>
        </p:nvSpPr>
        <p:spPr>
          <a:xfrm>
            <a:off x="8127750" y="4608576"/>
            <a:ext cx="3205640" cy="774186"/>
          </a:xfrm>
        </p:spPr>
        <p:txBody>
          <a:bodyPr anchor="t">
            <a:normAutofit/>
          </a:bodyPr>
          <a:lstStyle/>
          <a:p>
            <a:r>
              <a:rPr lang="en-CA" sz="2000" i="1" cap="none" dirty="0"/>
              <a:t>with </a:t>
            </a:r>
            <a:r>
              <a:rPr lang="en-CA" sz="2000" dirty="0"/>
              <a:t>Christina Simonetti, MA, </a:t>
            </a:r>
            <a:r>
              <a:rPr lang="en-CA" sz="2000" dirty="0" err="1"/>
              <a:t>rp</a:t>
            </a:r>
            <a:endParaRPr lang="en-CA" sz="2000" dirty="0"/>
          </a:p>
        </p:txBody>
      </p:sp>
      <p:cxnSp>
        <p:nvCxnSpPr>
          <p:cNvPr id="13" name="Straight Connector 12">
            <a:extLst>
              <a:ext uri="{FF2B5EF4-FFF2-40B4-BE49-F238E27FC236}">
                <a16:creationId xmlns:a16="http://schemas.microsoft.com/office/drawing/2014/main" id="{96D07482-83A3-4451-943C-B46961082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76090" y="4508519"/>
            <a:ext cx="31089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DC90921-9082-491B-940E-827D679F3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056529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F1319B8-6880-4F99-B0C8-5D4B6107C975}"/>
              </a:ext>
            </a:extLst>
          </p:cNvPr>
          <p:cNvSpPr>
            <a:spLocks noGrp="1"/>
          </p:cNvSpPr>
          <p:nvPr>
            <p:ph type="title"/>
          </p:nvPr>
        </p:nvSpPr>
        <p:spPr/>
        <p:txBody>
          <a:bodyPr>
            <a:normAutofit fontScale="90000"/>
          </a:bodyPr>
          <a:lstStyle/>
          <a:p>
            <a:r>
              <a:rPr lang="en-CA" dirty="0"/>
              <a:t>Attachment Complications &amp; Loneliness</a:t>
            </a:r>
          </a:p>
        </p:txBody>
      </p:sp>
      <p:sp>
        <p:nvSpPr>
          <p:cNvPr id="4" name="Content Placeholder 3">
            <a:extLst>
              <a:ext uri="{FF2B5EF4-FFF2-40B4-BE49-F238E27FC236}">
                <a16:creationId xmlns:a16="http://schemas.microsoft.com/office/drawing/2014/main" id="{71C253A3-73A6-4856-BF50-2F1DD5914BE0}"/>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CA" dirty="0"/>
              <a:t>    Attachment is an inherent, natural process that relates to all that we do in life. How we relate to others has been determined to be affected by the connections/ environments we were in in our younger childhood years. It can transform over time with significant relationships changing. </a:t>
            </a:r>
          </a:p>
          <a:p>
            <a:pPr>
              <a:buFont typeface="Arial" panose="020B0604020202020204" pitchFamily="34" charset="0"/>
              <a:buChar char="•"/>
            </a:pPr>
            <a:r>
              <a:rPr lang="en-CA" dirty="0"/>
              <a:t>    Memories can be both conscious and unconscious—we are affected by both. We are born with instincts to protect us—our defences are up—over time, if conditions allow, we can learn to be more trusting—but if we grow up in less than ideal ways, we may be more adept to keeping our defences up.</a:t>
            </a:r>
          </a:p>
          <a:p>
            <a:pPr>
              <a:buFont typeface="Arial" panose="020B0604020202020204" pitchFamily="34" charset="0"/>
              <a:buChar char="•"/>
            </a:pPr>
            <a:r>
              <a:rPr lang="en-CA" dirty="0"/>
              <a:t>     How we learn to connect with others can impact relationships across the lifespan. In doing so, it may set us up for more conditions that lead us to isolate or not engage deeply enough to cultivate meaningful relationships.</a:t>
            </a:r>
          </a:p>
          <a:p>
            <a:pPr marL="0" indent="0">
              <a:buNone/>
            </a:pPr>
            <a:r>
              <a:rPr lang="en-CA" sz="900" dirty="0"/>
              <a:t>(Poole-Heller, 2019)</a:t>
            </a:r>
          </a:p>
        </p:txBody>
      </p:sp>
    </p:spTree>
    <p:extLst>
      <p:ext uri="{BB962C8B-B14F-4D97-AF65-F5344CB8AC3E}">
        <p14:creationId xmlns:p14="http://schemas.microsoft.com/office/powerpoint/2010/main" val="269770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0CFAD-8DD2-4B07-AD75-50785E5FF21A}"/>
              </a:ext>
            </a:extLst>
          </p:cNvPr>
          <p:cNvSpPr>
            <a:spLocks noGrp="1"/>
          </p:cNvSpPr>
          <p:nvPr>
            <p:ph type="title"/>
          </p:nvPr>
        </p:nvSpPr>
        <p:spPr/>
        <p:txBody>
          <a:bodyPr/>
          <a:lstStyle/>
          <a:p>
            <a:r>
              <a:rPr lang="en-CA" dirty="0"/>
              <a:t>Types of Attachment</a:t>
            </a:r>
          </a:p>
        </p:txBody>
      </p:sp>
      <p:sp>
        <p:nvSpPr>
          <p:cNvPr id="4" name="Content Placeholder 3">
            <a:extLst>
              <a:ext uri="{FF2B5EF4-FFF2-40B4-BE49-F238E27FC236}">
                <a16:creationId xmlns:a16="http://schemas.microsoft.com/office/drawing/2014/main" id="{8F7EBA11-D478-4154-98CA-7FFFF6253BE2}"/>
              </a:ext>
            </a:extLst>
          </p:cNvPr>
          <p:cNvSpPr>
            <a:spLocks noGrp="1"/>
          </p:cNvSpPr>
          <p:nvPr>
            <p:ph idx="1"/>
          </p:nvPr>
        </p:nvSpPr>
        <p:spPr>
          <a:xfrm>
            <a:off x="1096963" y="2108200"/>
            <a:ext cx="10058400" cy="3760788"/>
          </a:xfrm>
        </p:spPr>
        <p:txBody>
          <a:bodyPr>
            <a:normAutofit fontScale="92500" lnSpcReduction="20000"/>
          </a:bodyPr>
          <a:lstStyle/>
          <a:p>
            <a:pPr>
              <a:buFont typeface="Arial" panose="020B0604020202020204" pitchFamily="34" charset="0"/>
              <a:buChar char="•"/>
            </a:pPr>
            <a:r>
              <a:rPr lang="en-CA" dirty="0"/>
              <a:t>    Avoidant attachment: People typically keep intimacy at arm’s length or diminish the importance of romantic relationships. These individuals may have been left alone often, rejected by their caregivers, or maybe their caregivers weren’t present enough. They have disconnected &amp; cultivating attachment in safe, healthy ways is necessary.</a:t>
            </a:r>
          </a:p>
          <a:p>
            <a:pPr>
              <a:buFont typeface="Arial" panose="020B0604020202020204" pitchFamily="34" charset="0"/>
              <a:buChar char="•"/>
            </a:pPr>
            <a:r>
              <a:rPr lang="en-CA" dirty="0"/>
              <a:t>     Anxious attachment: People typically deal with a lot of anxiety about having their needs met, or feeling secure in being loved, or being loveable. They may have been shown love but it was likely not predictable or consistent. They can be hypervigilant about relational slights and often anticipate the inevitable abandonment—often feeling sad, disappointed, or angry before anything has happened. Consistency &amp; reassurance are necessary for these individuals.</a:t>
            </a:r>
          </a:p>
          <a:p>
            <a:pPr marL="0" indent="0">
              <a:buNone/>
            </a:pPr>
            <a:endParaRPr lang="en-CA" dirty="0"/>
          </a:p>
          <a:p>
            <a:pPr marL="0" indent="0">
              <a:buNone/>
            </a:pPr>
            <a:r>
              <a:rPr lang="en-CA" sz="900" dirty="0"/>
              <a:t>(Poole-Heller, 2019)</a:t>
            </a:r>
          </a:p>
        </p:txBody>
      </p:sp>
    </p:spTree>
    <p:extLst>
      <p:ext uri="{BB962C8B-B14F-4D97-AF65-F5344CB8AC3E}">
        <p14:creationId xmlns:p14="http://schemas.microsoft.com/office/powerpoint/2010/main" val="3483034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10FF9-6197-40A5-A9E5-B317192CC1B8}"/>
              </a:ext>
            </a:extLst>
          </p:cNvPr>
          <p:cNvSpPr>
            <a:spLocks noGrp="1"/>
          </p:cNvSpPr>
          <p:nvPr>
            <p:ph type="title"/>
          </p:nvPr>
        </p:nvSpPr>
        <p:spPr/>
        <p:txBody>
          <a:bodyPr/>
          <a:lstStyle/>
          <a:p>
            <a:r>
              <a:rPr lang="en-CA" dirty="0"/>
              <a:t>Types of Attachment</a:t>
            </a:r>
          </a:p>
        </p:txBody>
      </p:sp>
      <p:sp>
        <p:nvSpPr>
          <p:cNvPr id="3" name="Content Placeholder 2">
            <a:extLst>
              <a:ext uri="{FF2B5EF4-FFF2-40B4-BE49-F238E27FC236}">
                <a16:creationId xmlns:a16="http://schemas.microsoft.com/office/drawing/2014/main" id="{9BCD0A68-6F3B-4E90-995D-41C307027379}"/>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CA" dirty="0"/>
              <a:t>     Disorganized attachment: Characterized by an excess of fear, and the attachment is at a cross with survival instincts. People typically swing back and forth from anxious/ avoidant styles and can often suffer from psychological or physical confusion. People who are disorganized can sometimes be emotionally dysregulated and at other times dissociated or checked out. Establishing a fundamental sense of regulation and safety are most important for these individuals.</a:t>
            </a:r>
          </a:p>
          <a:p>
            <a:pPr>
              <a:buFont typeface="Arial" panose="020B0604020202020204" pitchFamily="34" charset="0"/>
              <a:buChar char="•"/>
            </a:pPr>
            <a:r>
              <a:rPr lang="en-CA" dirty="0"/>
              <a:t>     Secure attachment: Securely attached individuals typically grow up with lots of love, support, and consistently responsive caregivers—they are well adjusted individuals who are okay with being interdependent (connected &amp; alone), are comfortable with differences, and resolve conflicts without much drama. They can internalize the love they feel &amp; can forgive easily </a:t>
            </a:r>
          </a:p>
          <a:p>
            <a:pPr marL="0" indent="0">
              <a:buNone/>
            </a:pPr>
            <a:r>
              <a:rPr lang="en-CA" sz="900" dirty="0"/>
              <a:t>(Poole-Heller, 2019)</a:t>
            </a:r>
          </a:p>
        </p:txBody>
      </p:sp>
    </p:spTree>
    <p:extLst>
      <p:ext uri="{BB962C8B-B14F-4D97-AF65-F5344CB8AC3E}">
        <p14:creationId xmlns:p14="http://schemas.microsoft.com/office/powerpoint/2010/main" val="118872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735DA-0B2B-42F3-A80D-F22CF3F4D93B}"/>
              </a:ext>
            </a:extLst>
          </p:cNvPr>
          <p:cNvSpPr>
            <a:spLocks noGrp="1"/>
          </p:cNvSpPr>
          <p:nvPr>
            <p:ph type="title"/>
          </p:nvPr>
        </p:nvSpPr>
        <p:spPr/>
        <p:txBody>
          <a:bodyPr/>
          <a:lstStyle/>
          <a:p>
            <a:r>
              <a:rPr lang="en-CA" dirty="0"/>
              <a:t>What We Needed</a:t>
            </a:r>
          </a:p>
        </p:txBody>
      </p:sp>
      <p:sp>
        <p:nvSpPr>
          <p:cNvPr id="3" name="Content Placeholder 2">
            <a:extLst>
              <a:ext uri="{FF2B5EF4-FFF2-40B4-BE49-F238E27FC236}">
                <a16:creationId xmlns:a16="http://schemas.microsoft.com/office/drawing/2014/main" id="{7F42EBE7-16A5-4C8D-9612-444B95F88724}"/>
              </a:ext>
            </a:extLst>
          </p:cNvPr>
          <p:cNvSpPr>
            <a:spLocks noGrp="1"/>
          </p:cNvSpPr>
          <p:nvPr>
            <p:ph idx="1"/>
          </p:nvPr>
        </p:nvSpPr>
        <p:spPr/>
        <p:txBody>
          <a:bodyPr/>
          <a:lstStyle/>
          <a:p>
            <a:pPr>
              <a:buFont typeface="Arial" panose="020B0604020202020204" pitchFamily="34" charset="0"/>
              <a:buChar char="•"/>
            </a:pPr>
            <a:r>
              <a:rPr lang="en-CA" dirty="0"/>
              <a:t>     Protection</a:t>
            </a:r>
          </a:p>
          <a:p>
            <a:pPr>
              <a:buFont typeface="Arial" panose="020B0604020202020204" pitchFamily="34" charset="0"/>
              <a:buChar char="•"/>
            </a:pPr>
            <a:r>
              <a:rPr lang="en-CA" dirty="0"/>
              <a:t>     Presence &amp; Support</a:t>
            </a:r>
          </a:p>
          <a:p>
            <a:pPr>
              <a:buFont typeface="Arial" panose="020B0604020202020204" pitchFamily="34" charset="0"/>
              <a:buChar char="•"/>
            </a:pPr>
            <a:r>
              <a:rPr lang="en-CA" dirty="0"/>
              <a:t>     Autonomy &amp; Interdependence</a:t>
            </a:r>
          </a:p>
          <a:p>
            <a:pPr>
              <a:buFont typeface="Arial" panose="020B0604020202020204" pitchFamily="34" charset="0"/>
              <a:buChar char="•"/>
            </a:pPr>
            <a:r>
              <a:rPr lang="en-CA" dirty="0"/>
              <a:t>     Relaxation</a:t>
            </a:r>
          </a:p>
          <a:p>
            <a:pPr>
              <a:buFont typeface="Arial" panose="020B0604020202020204" pitchFamily="34" charset="0"/>
              <a:buChar char="•"/>
            </a:pPr>
            <a:r>
              <a:rPr lang="en-CA" dirty="0"/>
              <a:t>     Trust</a:t>
            </a:r>
          </a:p>
          <a:p>
            <a:pPr>
              <a:buFont typeface="Arial" panose="020B0604020202020204" pitchFamily="34" charset="0"/>
              <a:buChar char="•"/>
            </a:pPr>
            <a:r>
              <a:rPr lang="en-CA" dirty="0"/>
              <a:t>     Resilience</a:t>
            </a:r>
          </a:p>
        </p:txBody>
      </p:sp>
    </p:spTree>
    <p:extLst>
      <p:ext uri="{BB962C8B-B14F-4D97-AF65-F5344CB8AC3E}">
        <p14:creationId xmlns:p14="http://schemas.microsoft.com/office/powerpoint/2010/main" val="341279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D8375-F46F-4EFF-92F9-ED9A657176C2}"/>
              </a:ext>
            </a:extLst>
          </p:cNvPr>
          <p:cNvSpPr>
            <a:spLocks noGrp="1"/>
          </p:cNvSpPr>
          <p:nvPr>
            <p:ph type="title"/>
          </p:nvPr>
        </p:nvSpPr>
        <p:spPr>
          <a:xfrm>
            <a:off x="1066800" y="1978243"/>
            <a:ext cx="10058400" cy="1450757"/>
          </a:xfrm>
        </p:spPr>
        <p:txBody>
          <a:bodyPr/>
          <a:lstStyle/>
          <a:p>
            <a:r>
              <a:rPr lang="en-CA" dirty="0"/>
              <a:t>Guided Exercise: Summoning Security</a:t>
            </a:r>
          </a:p>
        </p:txBody>
      </p:sp>
    </p:spTree>
    <p:extLst>
      <p:ext uri="{BB962C8B-B14F-4D97-AF65-F5344CB8AC3E}">
        <p14:creationId xmlns:p14="http://schemas.microsoft.com/office/powerpoint/2010/main" val="137231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CDDE5-E30D-4F46-A920-91B0C726CA7F}"/>
              </a:ext>
            </a:extLst>
          </p:cNvPr>
          <p:cNvSpPr>
            <a:spLocks noGrp="1"/>
          </p:cNvSpPr>
          <p:nvPr>
            <p:ph type="title"/>
          </p:nvPr>
        </p:nvSpPr>
        <p:spPr/>
        <p:txBody>
          <a:bodyPr>
            <a:normAutofit fontScale="90000"/>
          </a:bodyPr>
          <a:lstStyle/>
          <a:p>
            <a:r>
              <a:rPr lang="en-CA" dirty="0"/>
              <a:t>Fostering Secure Attachment in Yourself &amp; Others</a:t>
            </a:r>
          </a:p>
        </p:txBody>
      </p:sp>
      <p:sp>
        <p:nvSpPr>
          <p:cNvPr id="3" name="Content Placeholder 2">
            <a:extLst>
              <a:ext uri="{FF2B5EF4-FFF2-40B4-BE49-F238E27FC236}">
                <a16:creationId xmlns:a16="http://schemas.microsoft.com/office/drawing/2014/main" id="{4D7FF232-EB13-40E0-9692-EB1DA176F508}"/>
              </a:ext>
            </a:extLst>
          </p:cNvPr>
          <p:cNvSpPr>
            <a:spLocks noGrp="1"/>
          </p:cNvSpPr>
          <p:nvPr>
            <p:ph idx="1"/>
          </p:nvPr>
        </p:nvSpPr>
        <p:spPr>
          <a:xfrm>
            <a:off x="1097280" y="2143371"/>
            <a:ext cx="10058400" cy="3760891"/>
          </a:xfrm>
        </p:spPr>
        <p:txBody>
          <a:bodyPr>
            <a:normAutofit/>
          </a:bodyPr>
          <a:lstStyle/>
          <a:p>
            <a:r>
              <a:rPr lang="en-CA" dirty="0"/>
              <a:t>1. Listening Deeply </a:t>
            </a:r>
          </a:p>
          <a:p>
            <a:r>
              <a:rPr lang="en-CA" dirty="0"/>
              <a:t>2. Practicing Presence</a:t>
            </a:r>
          </a:p>
          <a:p>
            <a:r>
              <a:rPr lang="en-CA" dirty="0"/>
              <a:t>3. Attuning </a:t>
            </a:r>
          </a:p>
          <a:p>
            <a:r>
              <a:rPr lang="en-CA" dirty="0"/>
              <a:t>4. Engage in Joint Attention</a:t>
            </a:r>
          </a:p>
          <a:p>
            <a:r>
              <a:rPr lang="en-CA" dirty="0"/>
              <a:t>5. Maintain Contact</a:t>
            </a:r>
          </a:p>
        </p:txBody>
      </p:sp>
    </p:spTree>
    <p:extLst>
      <p:ext uri="{BB962C8B-B14F-4D97-AF65-F5344CB8AC3E}">
        <p14:creationId xmlns:p14="http://schemas.microsoft.com/office/powerpoint/2010/main" val="307551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6AB83-ECA1-4726-B82F-7701FAE9A2CB}"/>
              </a:ext>
            </a:extLst>
          </p:cNvPr>
          <p:cNvSpPr>
            <a:spLocks noGrp="1"/>
          </p:cNvSpPr>
          <p:nvPr>
            <p:ph type="title"/>
          </p:nvPr>
        </p:nvSpPr>
        <p:spPr/>
        <p:txBody>
          <a:bodyPr/>
          <a:lstStyle/>
          <a:p>
            <a:r>
              <a:rPr lang="en-CA" dirty="0"/>
              <a:t>Listening Deeply</a:t>
            </a:r>
          </a:p>
        </p:txBody>
      </p:sp>
      <p:sp>
        <p:nvSpPr>
          <p:cNvPr id="3" name="Content Placeholder 2">
            <a:extLst>
              <a:ext uri="{FF2B5EF4-FFF2-40B4-BE49-F238E27FC236}">
                <a16:creationId xmlns:a16="http://schemas.microsoft.com/office/drawing/2014/main" id="{78464B63-1613-4588-9C02-C7B8A1232436}"/>
              </a:ext>
            </a:extLst>
          </p:cNvPr>
          <p:cNvSpPr>
            <a:spLocks noGrp="1"/>
          </p:cNvSpPr>
          <p:nvPr>
            <p:ph idx="1"/>
          </p:nvPr>
        </p:nvSpPr>
        <p:spPr/>
        <p:txBody>
          <a:bodyPr>
            <a:normAutofit/>
          </a:bodyPr>
          <a:lstStyle/>
          <a:p>
            <a:pPr>
              <a:buFont typeface="Arial" panose="020B0604020202020204" pitchFamily="34" charset="0"/>
              <a:buChar char="•"/>
            </a:pPr>
            <a:r>
              <a:rPr lang="en-CA" dirty="0"/>
              <a:t>     Listening in an honest way means being present. </a:t>
            </a:r>
          </a:p>
          <a:p>
            <a:pPr>
              <a:buFont typeface="Arial" panose="020B0604020202020204" pitchFamily="34" charset="0"/>
              <a:buChar char="•"/>
            </a:pPr>
            <a:r>
              <a:rPr lang="en-CA" dirty="0"/>
              <a:t>     Reflections are important (summarizing and validating what the other person is saying). </a:t>
            </a:r>
          </a:p>
          <a:p>
            <a:pPr>
              <a:buFont typeface="Arial" panose="020B0604020202020204" pitchFamily="34" charset="0"/>
              <a:buChar char="•"/>
            </a:pPr>
            <a:r>
              <a:rPr lang="en-CA" dirty="0"/>
              <a:t>     Ask </a:t>
            </a:r>
            <a:r>
              <a:rPr lang="en-CA" i="1" dirty="0"/>
              <a:t>meaningful </a:t>
            </a:r>
            <a:r>
              <a:rPr lang="en-CA" dirty="0"/>
              <a:t>questions that help take the conversation to the next level</a:t>
            </a:r>
          </a:p>
          <a:p>
            <a:pPr>
              <a:buFont typeface="Arial" panose="020B0604020202020204" pitchFamily="34" charset="0"/>
              <a:buChar char="•"/>
            </a:pPr>
            <a:r>
              <a:rPr lang="en-CA" dirty="0"/>
              <a:t>     When you ask in a genuine, want to know more, kind of way—you are opening up for a more considerate conversation with space given before giving your perspective</a:t>
            </a:r>
          </a:p>
          <a:p>
            <a:pPr marL="0" indent="0">
              <a:buNone/>
            </a:pPr>
            <a:r>
              <a:rPr lang="en-CA" dirty="0"/>
              <a:t>*</a:t>
            </a:r>
            <a:r>
              <a:rPr lang="en-CA" i="1" dirty="0"/>
              <a:t>Reflection exercise in package.</a:t>
            </a:r>
          </a:p>
        </p:txBody>
      </p:sp>
    </p:spTree>
    <p:extLst>
      <p:ext uri="{BB962C8B-B14F-4D97-AF65-F5344CB8AC3E}">
        <p14:creationId xmlns:p14="http://schemas.microsoft.com/office/powerpoint/2010/main" val="195165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60BB0-D0BF-4A78-B3AB-34150047AE8A}"/>
              </a:ext>
            </a:extLst>
          </p:cNvPr>
          <p:cNvSpPr>
            <a:spLocks noGrp="1"/>
          </p:cNvSpPr>
          <p:nvPr>
            <p:ph type="title"/>
          </p:nvPr>
        </p:nvSpPr>
        <p:spPr/>
        <p:txBody>
          <a:bodyPr/>
          <a:lstStyle/>
          <a:p>
            <a:r>
              <a:rPr lang="en-CA" dirty="0"/>
              <a:t>Practicing Presence</a:t>
            </a:r>
          </a:p>
        </p:txBody>
      </p:sp>
      <p:sp>
        <p:nvSpPr>
          <p:cNvPr id="3" name="Content Placeholder 2">
            <a:extLst>
              <a:ext uri="{FF2B5EF4-FFF2-40B4-BE49-F238E27FC236}">
                <a16:creationId xmlns:a16="http://schemas.microsoft.com/office/drawing/2014/main" id="{9BB55307-6469-40BE-BEEF-E128FE783FEC}"/>
              </a:ext>
            </a:extLst>
          </p:cNvPr>
          <p:cNvSpPr>
            <a:spLocks noGrp="1"/>
          </p:cNvSpPr>
          <p:nvPr>
            <p:ph idx="1"/>
          </p:nvPr>
        </p:nvSpPr>
        <p:spPr/>
        <p:txBody>
          <a:bodyPr>
            <a:normAutofit fontScale="92500"/>
          </a:bodyPr>
          <a:lstStyle/>
          <a:p>
            <a:pPr>
              <a:buFont typeface="Arial" panose="020B0604020202020204" pitchFamily="34" charset="0"/>
              <a:buChar char="•"/>
            </a:pPr>
            <a:r>
              <a:rPr lang="en-CA" dirty="0"/>
              <a:t>     Show up, pay attention, &amp; let the other person know that you’re there for them. </a:t>
            </a:r>
          </a:p>
          <a:p>
            <a:pPr>
              <a:buFont typeface="Arial" panose="020B0604020202020204" pitchFamily="34" charset="0"/>
              <a:buChar char="•"/>
            </a:pPr>
            <a:r>
              <a:rPr lang="en-CA" dirty="0"/>
              <a:t>     It means that you do your best to put aside your stuff to be with them in an undistracted way (unless you’re the one in need of support- then you hope the other person can do this). </a:t>
            </a:r>
          </a:p>
          <a:p>
            <a:pPr>
              <a:buFont typeface="Arial" panose="020B0604020202020204" pitchFamily="34" charset="0"/>
              <a:buChar char="•"/>
            </a:pPr>
            <a:r>
              <a:rPr lang="en-CA" dirty="0"/>
              <a:t>     Setting the phone, iPad, tablet </a:t>
            </a:r>
            <a:r>
              <a:rPr lang="en-CA" dirty="0" err="1"/>
              <a:t>etc</a:t>
            </a:r>
            <a:r>
              <a:rPr lang="en-CA" dirty="0"/>
              <a:t> aside to make time for quality time is important </a:t>
            </a:r>
          </a:p>
          <a:p>
            <a:pPr>
              <a:buFont typeface="Arial" panose="020B0604020202020204" pitchFamily="34" charset="0"/>
              <a:buChar char="•"/>
            </a:pPr>
            <a:r>
              <a:rPr lang="en-CA" dirty="0"/>
              <a:t>     Choosing to make the time to commit in an undistracted way is moving and helps the other person know that you’re really there</a:t>
            </a:r>
          </a:p>
          <a:p>
            <a:pPr marL="0" indent="0">
              <a:buNone/>
            </a:pPr>
            <a:r>
              <a:rPr lang="en-CA" dirty="0"/>
              <a:t>*</a:t>
            </a:r>
            <a:r>
              <a:rPr lang="en-CA" i="1" dirty="0"/>
              <a:t>Mindfulness exercises in package to help practice being present</a:t>
            </a:r>
          </a:p>
        </p:txBody>
      </p:sp>
    </p:spTree>
    <p:extLst>
      <p:ext uri="{BB962C8B-B14F-4D97-AF65-F5344CB8AC3E}">
        <p14:creationId xmlns:p14="http://schemas.microsoft.com/office/powerpoint/2010/main" val="342197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02BDE-B2BE-41E1-B5D8-8BCF0D94946E}"/>
              </a:ext>
            </a:extLst>
          </p:cNvPr>
          <p:cNvSpPr>
            <a:spLocks noGrp="1"/>
          </p:cNvSpPr>
          <p:nvPr>
            <p:ph type="title"/>
          </p:nvPr>
        </p:nvSpPr>
        <p:spPr/>
        <p:txBody>
          <a:bodyPr/>
          <a:lstStyle/>
          <a:p>
            <a:r>
              <a:rPr lang="en-CA" dirty="0"/>
              <a:t>Attune</a:t>
            </a:r>
          </a:p>
        </p:txBody>
      </p:sp>
      <p:sp>
        <p:nvSpPr>
          <p:cNvPr id="3" name="Content Placeholder 2">
            <a:extLst>
              <a:ext uri="{FF2B5EF4-FFF2-40B4-BE49-F238E27FC236}">
                <a16:creationId xmlns:a16="http://schemas.microsoft.com/office/drawing/2014/main" id="{5AD4C07F-4AB7-49ED-A442-1D7B8099670C}"/>
              </a:ext>
            </a:extLst>
          </p:cNvPr>
          <p:cNvSpPr>
            <a:spLocks noGrp="1"/>
          </p:cNvSpPr>
          <p:nvPr>
            <p:ph idx="1"/>
          </p:nvPr>
        </p:nvSpPr>
        <p:spPr/>
        <p:txBody>
          <a:bodyPr/>
          <a:lstStyle/>
          <a:p>
            <a:pPr>
              <a:buFont typeface="Arial" panose="020B0604020202020204" pitchFamily="34" charset="0"/>
              <a:buChar char="•"/>
            </a:pPr>
            <a:r>
              <a:rPr lang="en-CA" dirty="0"/>
              <a:t>     </a:t>
            </a:r>
            <a:r>
              <a:rPr lang="en-CA" dirty="0" err="1"/>
              <a:t>Attunement</a:t>
            </a:r>
            <a:r>
              <a:rPr lang="en-CA" dirty="0"/>
              <a:t> is synonymous with empathy, compassion, listening &amp; presence</a:t>
            </a:r>
          </a:p>
          <a:p>
            <a:pPr>
              <a:buFont typeface="Arial" panose="020B0604020202020204" pitchFamily="34" charset="0"/>
              <a:buChar char="•"/>
            </a:pPr>
            <a:r>
              <a:rPr lang="en-CA" dirty="0"/>
              <a:t>     Empathic concern is a combination of cognitive and emotional empathy– we get what the person is saying cognitively—understanding what their take is, while emotionally understanding how they might feel- helping them understand/ feel like you’re in there with them. </a:t>
            </a:r>
          </a:p>
          <a:p>
            <a:pPr>
              <a:buFont typeface="Arial" panose="020B0604020202020204" pitchFamily="34" charset="0"/>
              <a:buChar char="•"/>
            </a:pPr>
            <a:r>
              <a:rPr lang="en-CA" dirty="0"/>
              <a:t>     Asking questions about them &amp; being really present to hear the answers is what </a:t>
            </a:r>
            <a:r>
              <a:rPr lang="en-CA" dirty="0" err="1"/>
              <a:t>attunement</a:t>
            </a:r>
            <a:r>
              <a:rPr lang="en-CA" dirty="0"/>
              <a:t> is all about</a:t>
            </a:r>
          </a:p>
        </p:txBody>
      </p:sp>
    </p:spTree>
    <p:extLst>
      <p:ext uri="{BB962C8B-B14F-4D97-AF65-F5344CB8AC3E}">
        <p14:creationId xmlns:p14="http://schemas.microsoft.com/office/powerpoint/2010/main" val="3833084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BC2BC-562D-4914-8C44-29C8A021512A}"/>
              </a:ext>
            </a:extLst>
          </p:cNvPr>
          <p:cNvSpPr>
            <a:spLocks noGrp="1"/>
          </p:cNvSpPr>
          <p:nvPr>
            <p:ph type="title"/>
          </p:nvPr>
        </p:nvSpPr>
        <p:spPr/>
        <p:txBody>
          <a:bodyPr/>
          <a:lstStyle/>
          <a:p>
            <a:r>
              <a:rPr lang="en-CA" dirty="0"/>
              <a:t>Engage in Joint Attention</a:t>
            </a:r>
          </a:p>
        </p:txBody>
      </p:sp>
      <p:sp>
        <p:nvSpPr>
          <p:cNvPr id="3" name="Content Placeholder 2">
            <a:extLst>
              <a:ext uri="{FF2B5EF4-FFF2-40B4-BE49-F238E27FC236}">
                <a16:creationId xmlns:a16="http://schemas.microsoft.com/office/drawing/2014/main" id="{17DF139F-A303-4FBE-8323-C7C10A5E3E3D}"/>
              </a:ext>
            </a:extLst>
          </p:cNvPr>
          <p:cNvSpPr>
            <a:spLocks noGrp="1"/>
          </p:cNvSpPr>
          <p:nvPr>
            <p:ph idx="1"/>
          </p:nvPr>
        </p:nvSpPr>
        <p:spPr/>
        <p:txBody>
          <a:bodyPr/>
          <a:lstStyle/>
          <a:p>
            <a:pPr>
              <a:buFont typeface="Arial" panose="020B0604020202020204" pitchFamily="34" charset="0"/>
              <a:buChar char="•"/>
            </a:pPr>
            <a:r>
              <a:rPr lang="en-CA" dirty="0"/>
              <a:t>     If you’re doing something with another person– for example, an activity like watching a movie—in sitting and watching, there are opportunities for connection</a:t>
            </a:r>
          </a:p>
          <a:p>
            <a:pPr>
              <a:buFont typeface="Arial" panose="020B0604020202020204" pitchFamily="34" charset="0"/>
              <a:buChar char="•"/>
            </a:pPr>
            <a:r>
              <a:rPr lang="en-CA" dirty="0"/>
              <a:t>     Making eye contact, making a comment about the film, asking perspectives, laughing together—these concepts can help to bring out bonding &amp; closeness</a:t>
            </a:r>
          </a:p>
          <a:p>
            <a:pPr>
              <a:buFont typeface="Arial" panose="020B0604020202020204" pitchFamily="34" charset="0"/>
              <a:buChar char="•"/>
            </a:pPr>
            <a:r>
              <a:rPr lang="en-CA" dirty="0"/>
              <a:t>     If you’re playing on a team together, it might be making a conscious effort to pass or communicate the play or discuss the game. </a:t>
            </a:r>
          </a:p>
          <a:p>
            <a:pPr>
              <a:buFont typeface="Arial" panose="020B0604020202020204" pitchFamily="34" charset="0"/>
              <a:buChar char="•"/>
            </a:pPr>
            <a:r>
              <a:rPr lang="en-CA" dirty="0"/>
              <a:t>     If you visit an art gallery, it might be about reflecting on the different art pieces and comparing/ contrasting views.</a:t>
            </a:r>
          </a:p>
        </p:txBody>
      </p:sp>
    </p:spTree>
    <p:extLst>
      <p:ext uri="{BB962C8B-B14F-4D97-AF65-F5344CB8AC3E}">
        <p14:creationId xmlns:p14="http://schemas.microsoft.com/office/powerpoint/2010/main" val="18895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1BE21-3057-4C55-9ABE-11C79119F90A}"/>
              </a:ext>
            </a:extLst>
          </p:cNvPr>
          <p:cNvSpPr>
            <a:spLocks noGrp="1"/>
          </p:cNvSpPr>
          <p:nvPr>
            <p:ph type="title"/>
          </p:nvPr>
        </p:nvSpPr>
        <p:spPr/>
        <p:txBody>
          <a:bodyPr/>
          <a:lstStyle/>
          <a:p>
            <a:r>
              <a:rPr lang="en-CA" dirty="0"/>
              <a:t>Agenda</a:t>
            </a:r>
          </a:p>
        </p:txBody>
      </p:sp>
      <p:sp>
        <p:nvSpPr>
          <p:cNvPr id="3" name="Content Placeholder 2">
            <a:extLst>
              <a:ext uri="{FF2B5EF4-FFF2-40B4-BE49-F238E27FC236}">
                <a16:creationId xmlns:a16="http://schemas.microsoft.com/office/drawing/2014/main" id="{53BF212E-BF03-4D92-BCC4-600C02741D83}"/>
              </a:ext>
            </a:extLst>
          </p:cNvPr>
          <p:cNvSpPr>
            <a:spLocks noGrp="1"/>
          </p:cNvSpPr>
          <p:nvPr>
            <p:ph idx="1"/>
          </p:nvPr>
        </p:nvSpPr>
        <p:spPr/>
        <p:txBody>
          <a:bodyPr>
            <a:normAutofit/>
          </a:bodyPr>
          <a:lstStyle/>
          <a:p>
            <a:pPr>
              <a:buFont typeface="Arial" panose="020B0604020202020204" pitchFamily="34" charset="0"/>
              <a:buChar char="•"/>
            </a:pPr>
            <a:r>
              <a:rPr lang="en-CA" sz="3200" dirty="0"/>
              <a:t>    Understanding Loneliness Better</a:t>
            </a:r>
          </a:p>
          <a:p>
            <a:pPr>
              <a:buFont typeface="Arial" panose="020B0604020202020204" pitchFamily="34" charset="0"/>
              <a:buChar char="•"/>
            </a:pPr>
            <a:r>
              <a:rPr lang="en-CA" sz="3200" dirty="0"/>
              <a:t>    Attachment Styles &amp; their roles in connection</a:t>
            </a:r>
          </a:p>
          <a:p>
            <a:pPr>
              <a:buFont typeface="Arial" panose="020B0604020202020204" pitchFamily="34" charset="0"/>
              <a:buChar char="•"/>
            </a:pPr>
            <a:r>
              <a:rPr lang="en-CA" sz="3200" dirty="0"/>
              <a:t>    Fears Behind Connection</a:t>
            </a:r>
          </a:p>
          <a:p>
            <a:pPr>
              <a:buFont typeface="Arial" panose="020B0604020202020204" pitchFamily="34" charset="0"/>
              <a:buChar char="•"/>
            </a:pPr>
            <a:r>
              <a:rPr lang="en-CA" sz="3200" dirty="0"/>
              <a:t>    Coping Strategies &amp; Ways to Combat Loneliness</a:t>
            </a:r>
          </a:p>
          <a:p>
            <a:pPr>
              <a:buFont typeface="Arial" panose="020B0604020202020204" pitchFamily="34" charset="0"/>
              <a:buChar char="•"/>
            </a:pPr>
            <a:r>
              <a:rPr lang="en-CA" sz="3200" dirty="0"/>
              <a:t>    Q &amp; A</a:t>
            </a:r>
          </a:p>
          <a:p>
            <a:pPr>
              <a:buFont typeface="Arial" panose="020B0604020202020204" pitchFamily="34" charset="0"/>
              <a:buChar char="•"/>
            </a:pPr>
            <a:endParaRPr lang="en-CA" dirty="0"/>
          </a:p>
        </p:txBody>
      </p:sp>
    </p:spTree>
    <p:extLst>
      <p:ext uri="{BB962C8B-B14F-4D97-AF65-F5344CB8AC3E}">
        <p14:creationId xmlns:p14="http://schemas.microsoft.com/office/powerpoint/2010/main" val="3729436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C599D-8B4E-451C-8CA0-5E6FEACE2471}"/>
              </a:ext>
            </a:extLst>
          </p:cNvPr>
          <p:cNvSpPr>
            <a:spLocks noGrp="1"/>
          </p:cNvSpPr>
          <p:nvPr>
            <p:ph type="title"/>
          </p:nvPr>
        </p:nvSpPr>
        <p:spPr/>
        <p:txBody>
          <a:bodyPr/>
          <a:lstStyle/>
          <a:p>
            <a:r>
              <a:rPr lang="en-CA" dirty="0"/>
              <a:t>Maintain Contact</a:t>
            </a:r>
          </a:p>
        </p:txBody>
      </p:sp>
      <p:sp>
        <p:nvSpPr>
          <p:cNvPr id="3" name="Content Placeholder 2">
            <a:extLst>
              <a:ext uri="{FF2B5EF4-FFF2-40B4-BE49-F238E27FC236}">
                <a16:creationId xmlns:a16="http://schemas.microsoft.com/office/drawing/2014/main" id="{64DC7ACE-80B6-4137-B5C2-0564D48366D4}"/>
              </a:ext>
            </a:extLst>
          </p:cNvPr>
          <p:cNvSpPr>
            <a:spLocks noGrp="1"/>
          </p:cNvSpPr>
          <p:nvPr>
            <p:ph idx="1"/>
          </p:nvPr>
        </p:nvSpPr>
        <p:spPr/>
        <p:txBody>
          <a:bodyPr/>
          <a:lstStyle/>
          <a:p>
            <a:pPr>
              <a:buFont typeface="Arial" panose="020B0604020202020204" pitchFamily="34" charset="0"/>
              <a:buChar char="•"/>
            </a:pPr>
            <a:r>
              <a:rPr lang="en-CA" dirty="0"/>
              <a:t>     Regardless of the interactions you have, maintaining contact can help ensure that the relationship continues—whether that be through texts, ongoing restaurant meet ups, engaging in meaningful conversations in a ritualistic way, expressing needs etc. </a:t>
            </a:r>
          </a:p>
          <a:p>
            <a:pPr>
              <a:buFont typeface="Arial" panose="020B0604020202020204" pitchFamily="34" charset="0"/>
              <a:buChar char="•"/>
            </a:pPr>
            <a:r>
              <a:rPr lang="en-CA" dirty="0"/>
              <a:t>     To truly stay in touch, communication is absolutely necessary. It is important to express yourself before negative feelings start to take over. For example, “I can’t believe you’re going on another trip without me” vs. “I care about you and I want to be with you and I miss you when you’re gone”—same needs, totally different expression</a:t>
            </a:r>
          </a:p>
        </p:txBody>
      </p:sp>
    </p:spTree>
    <p:extLst>
      <p:ext uri="{BB962C8B-B14F-4D97-AF65-F5344CB8AC3E}">
        <p14:creationId xmlns:p14="http://schemas.microsoft.com/office/powerpoint/2010/main" val="2540122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9297C-7CAC-42EF-B35C-E34C3FE006C1}"/>
              </a:ext>
            </a:extLst>
          </p:cNvPr>
          <p:cNvSpPr>
            <a:spLocks noGrp="1"/>
          </p:cNvSpPr>
          <p:nvPr>
            <p:ph type="title"/>
          </p:nvPr>
        </p:nvSpPr>
        <p:spPr>
          <a:xfrm>
            <a:off x="1066800" y="2703621"/>
            <a:ext cx="10058400" cy="1450757"/>
          </a:xfrm>
        </p:spPr>
        <p:txBody>
          <a:bodyPr/>
          <a:lstStyle/>
          <a:p>
            <a:pPr algn="ctr"/>
            <a:r>
              <a:rPr lang="en-CA" dirty="0"/>
              <a:t>Questions or comments?</a:t>
            </a:r>
          </a:p>
        </p:txBody>
      </p:sp>
    </p:spTree>
    <p:extLst>
      <p:ext uri="{BB962C8B-B14F-4D97-AF65-F5344CB8AC3E}">
        <p14:creationId xmlns:p14="http://schemas.microsoft.com/office/powerpoint/2010/main" val="1883848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2771-B29B-4E4A-9D52-7BF5301F903E}"/>
              </a:ext>
            </a:extLst>
          </p:cNvPr>
          <p:cNvSpPr>
            <a:spLocks noGrp="1"/>
          </p:cNvSpPr>
          <p:nvPr>
            <p:ph type="title"/>
          </p:nvPr>
        </p:nvSpPr>
        <p:spPr/>
        <p:txBody>
          <a:bodyPr>
            <a:normAutofit fontScale="90000"/>
          </a:bodyPr>
          <a:lstStyle/>
          <a:p>
            <a:r>
              <a:rPr lang="en-CA" dirty="0"/>
              <a:t>Common Fears that Prevent Connection</a:t>
            </a:r>
          </a:p>
        </p:txBody>
      </p:sp>
      <p:sp>
        <p:nvSpPr>
          <p:cNvPr id="3" name="Content Placeholder 2">
            <a:extLst>
              <a:ext uri="{FF2B5EF4-FFF2-40B4-BE49-F238E27FC236}">
                <a16:creationId xmlns:a16="http://schemas.microsoft.com/office/drawing/2014/main" id="{3CE202EC-B8D0-479E-9EC7-A54552D4CFFA}"/>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CA" dirty="0"/>
              <a:t>     Fear of Taking Risks</a:t>
            </a:r>
          </a:p>
          <a:p>
            <a:pPr lvl="1">
              <a:buFont typeface="Arial" panose="020B0604020202020204" pitchFamily="34" charset="0"/>
              <a:buChar char="•"/>
            </a:pPr>
            <a:r>
              <a:rPr lang="en-CA" dirty="0"/>
              <a:t>&amp; perfectionistic thinking (fear of failing)</a:t>
            </a:r>
          </a:p>
          <a:p>
            <a:pPr lvl="1">
              <a:buFont typeface="Arial" panose="020B0604020202020204" pitchFamily="34" charset="0"/>
              <a:buChar char="•"/>
            </a:pPr>
            <a:r>
              <a:rPr lang="en-CA" dirty="0"/>
              <a:t>&amp; self doubt (reinforce the idea you’re flawed)</a:t>
            </a:r>
          </a:p>
          <a:p>
            <a:pPr>
              <a:buFont typeface="Arial" panose="020B0604020202020204" pitchFamily="34" charset="0"/>
              <a:buChar char="•"/>
            </a:pPr>
            <a:r>
              <a:rPr lang="en-CA" dirty="0"/>
              <a:t>     Fear of Shame of Embarrassment</a:t>
            </a:r>
          </a:p>
          <a:p>
            <a:pPr lvl="1">
              <a:buFont typeface="Arial" panose="020B0604020202020204" pitchFamily="34" charset="0"/>
              <a:buChar char="•"/>
            </a:pPr>
            <a:r>
              <a:rPr lang="en-CA" dirty="0"/>
              <a:t>&amp; being seen as defective</a:t>
            </a:r>
          </a:p>
          <a:p>
            <a:pPr lvl="1">
              <a:buFont typeface="Arial" panose="020B0604020202020204" pitchFamily="34" charset="0"/>
              <a:buChar char="•"/>
            </a:pPr>
            <a:r>
              <a:rPr lang="en-CA" dirty="0"/>
              <a:t>&amp; the idea of control</a:t>
            </a:r>
          </a:p>
          <a:p>
            <a:pPr>
              <a:buFont typeface="Arial" panose="020B0604020202020204" pitchFamily="34" charset="0"/>
              <a:buChar char="•"/>
            </a:pPr>
            <a:r>
              <a:rPr lang="en-CA" dirty="0"/>
              <a:t>     Fear of Being Vulnerable</a:t>
            </a:r>
          </a:p>
          <a:p>
            <a:pPr lvl="1">
              <a:buFont typeface="Arial" panose="020B0604020202020204" pitchFamily="34" charset="0"/>
              <a:buChar char="•"/>
            </a:pPr>
            <a:r>
              <a:rPr lang="en-CA" dirty="0"/>
              <a:t>&amp; the courage behind it</a:t>
            </a:r>
          </a:p>
          <a:p>
            <a:pPr lvl="1">
              <a:buFont typeface="Arial" panose="020B0604020202020204" pitchFamily="34" charset="0"/>
              <a:buChar char="•"/>
            </a:pPr>
            <a:r>
              <a:rPr lang="en-CA" dirty="0"/>
              <a:t>&amp; resilience, self love, and learning to self accept</a:t>
            </a:r>
          </a:p>
          <a:p>
            <a:pPr marL="201168" lvl="1" indent="0">
              <a:buNone/>
            </a:pPr>
            <a:endParaRPr lang="en-CA" dirty="0"/>
          </a:p>
          <a:p>
            <a:pPr marL="201168" lvl="1" indent="0">
              <a:buNone/>
            </a:pPr>
            <a:r>
              <a:rPr lang="en-CA" sz="900" dirty="0">
                <a:solidFill>
                  <a:schemeClr val="tx1"/>
                </a:solidFill>
              </a:rPr>
              <a:t>(Amodeo, 2018; </a:t>
            </a:r>
            <a:r>
              <a:rPr lang="en-CA" sz="900" dirty="0">
                <a:solidFill>
                  <a:schemeClr val="tx1"/>
                </a:solidFill>
                <a:hlinkClick r:id="rId2">
                  <a:extLst>
                    <a:ext uri="{A12FA001-AC4F-418D-AE19-62706E023703}">
                      <ahyp:hlinkClr xmlns:ahyp="http://schemas.microsoft.com/office/drawing/2018/hyperlinkcolor" val="tx"/>
                    </a:ext>
                  </a:extLst>
                </a:hlinkClick>
              </a:rPr>
              <a:t>https://www.psychologytoday.com/ca/blog/intimacy-path-toward-spirituality/201809/how-heal-our-loneliness</a:t>
            </a:r>
            <a:r>
              <a:rPr lang="en-CA" sz="900" dirty="0">
                <a:solidFill>
                  <a:schemeClr val="tx1"/>
                </a:solidFill>
              </a:rPr>
              <a:t>)</a:t>
            </a:r>
          </a:p>
        </p:txBody>
      </p:sp>
    </p:spTree>
    <p:extLst>
      <p:ext uri="{BB962C8B-B14F-4D97-AF65-F5344CB8AC3E}">
        <p14:creationId xmlns:p14="http://schemas.microsoft.com/office/powerpoint/2010/main" val="406545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BAB3B-9682-49F2-91D8-0C3A6A68591F}"/>
              </a:ext>
            </a:extLst>
          </p:cNvPr>
          <p:cNvSpPr>
            <a:spLocks noGrp="1"/>
          </p:cNvSpPr>
          <p:nvPr>
            <p:ph type="title"/>
          </p:nvPr>
        </p:nvSpPr>
        <p:spPr/>
        <p:txBody>
          <a:bodyPr/>
          <a:lstStyle/>
          <a:p>
            <a:r>
              <a:rPr lang="en-CA" dirty="0"/>
              <a:t>Fear of Taking Risks</a:t>
            </a:r>
          </a:p>
        </p:txBody>
      </p:sp>
      <p:sp>
        <p:nvSpPr>
          <p:cNvPr id="3" name="Content Placeholder 2">
            <a:extLst>
              <a:ext uri="{FF2B5EF4-FFF2-40B4-BE49-F238E27FC236}">
                <a16:creationId xmlns:a16="http://schemas.microsoft.com/office/drawing/2014/main" id="{F423D9C0-D8A3-4D79-9240-A72A94E0CC7E}"/>
              </a:ext>
            </a:extLst>
          </p:cNvPr>
          <p:cNvSpPr>
            <a:spLocks noGrp="1"/>
          </p:cNvSpPr>
          <p:nvPr>
            <p:ph idx="1"/>
          </p:nvPr>
        </p:nvSpPr>
        <p:spPr/>
        <p:txBody>
          <a:bodyPr>
            <a:normAutofit fontScale="92500"/>
          </a:bodyPr>
          <a:lstStyle/>
          <a:p>
            <a:pPr>
              <a:buFont typeface="Arial" panose="020B0604020202020204" pitchFamily="34" charset="0"/>
              <a:buChar char="•"/>
            </a:pPr>
            <a:r>
              <a:rPr lang="en-CA" dirty="0"/>
              <a:t>    Many of us may hold the belief that if we are not doing something perfect, we won’t do it at all. </a:t>
            </a:r>
          </a:p>
          <a:p>
            <a:pPr>
              <a:buFont typeface="Arial" panose="020B0604020202020204" pitchFamily="34" charset="0"/>
              <a:buChar char="•"/>
            </a:pPr>
            <a:r>
              <a:rPr lang="en-CA" dirty="0"/>
              <a:t>     The idea of engaging with others or trying new things can seem nice but it may not be accessible to us due to the fear of being disappointed or exposed in some way. </a:t>
            </a:r>
          </a:p>
          <a:p>
            <a:pPr>
              <a:buFont typeface="Arial" panose="020B0604020202020204" pitchFamily="34" charset="0"/>
              <a:buChar char="•"/>
            </a:pPr>
            <a:r>
              <a:rPr lang="en-CA" dirty="0"/>
              <a:t>     If we ruminate on the idea of us potentially failing or something going wrong, we may attribute the wrongdoing to something being wrong with us—essentially us being flawed in some way. We may perpetuate loneliness by taking comfort in isolation despite knowing it to be painful and disconnected.</a:t>
            </a:r>
          </a:p>
          <a:p>
            <a:pPr marL="201168" lvl="1" indent="0">
              <a:buNone/>
            </a:pPr>
            <a:endParaRPr lang="en-CA" dirty="0"/>
          </a:p>
          <a:p>
            <a:pPr marL="201168" lvl="1" indent="0">
              <a:buNone/>
            </a:pPr>
            <a:r>
              <a:rPr lang="en-CA" sz="900" dirty="0">
                <a:solidFill>
                  <a:schemeClr val="tx1"/>
                </a:solidFill>
              </a:rPr>
              <a:t>(Amodeo, 2018; </a:t>
            </a:r>
            <a:r>
              <a:rPr lang="en-CA" sz="900" dirty="0">
                <a:solidFill>
                  <a:schemeClr val="tx1"/>
                </a:solidFill>
                <a:hlinkClick r:id="rId2">
                  <a:extLst>
                    <a:ext uri="{A12FA001-AC4F-418D-AE19-62706E023703}">
                      <ahyp:hlinkClr xmlns:ahyp="http://schemas.microsoft.com/office/drawing/2018/hyperlinkcolor" val="tx"/>
                    </a:ext>
                  </a:extLst>
                </a:hlinkClick>
              </a:rPr>
              <a:t>https://www.psychologytoday.com/ca/blog/intimacy-path-toward-spirituality/201809/how-heal-our-loneliness</a:t>
            </a:r>
            <a:r>
              <a:rPr lang="en-CA" sz="900" dirty="0">
                <a:solidFill>
                  <a:schemeClr val="tx1"/>
                </a:solidFill>
              </a:rPr>
              <a:t>)</a:t>
            </a:r>
          </a:p>
          <a:p>
            <a:pPr marL="0" indent="0">
              <a:buNone/>
            </a:pPr>
            <a:endParaRPr lang="en-CA" dirty="0"/>
          </a:p>
        </p:txBody>
      </p:sp>
    </p:spTree>
    <p:extLst>
      <p:ext uri="{BB962C8B-B14F-4D97-AF65-F5344CB8AC3E}">
        <p14:creationId xmlns:p14="http://schemas.microsoft.com/office/powerpoint/2010/main" val="400975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8F344-5396-4675-A42B-3BF0EB0F4619}"/>
              </a:ext>
            </a:extLst>
          </p:cNvPr>
          <p:cNvSpPr>
            <a:spLocks noGrp="1"/>
          </p:cNvSpPr>
          <p:nvPr>
            <p:ph type="title"/>
          </p:nvPr>
        </p:nvSpPr>
        <p:spPr/>
        <p:txBody>
          <a:bodyPr/>
          <a:lstStyle/>
          <a:p>
            <a:r>
              <a:rPr lang="en-CA" dirty="0"/>
              <a:t>Fear of Shame &amp; Embarrassment</a:t>
            </a:r>
          </a:p>
        </p:txBody>
      </p:sp>
      <p:sp>
        <p:nvSpPr>
          <p:cNvPr id="3" name="Content Placeholder 2">
            <a:extLst>
              <a:ext uri="{FF2B5EF4-FFF2-40B4-BE49-F238E27FC236}">
                <a16:creationId xmlns:a16="http://schemas.microsoft.com/office/drawing/2014/main" id="{A22ADA75-E66E-4505-84D4-F21CFC13E7C8}"/>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CA" dirty="0"/>
              <a:t>     Facing shame and embarrassment may make us see ourselves in a defective light—making us feel flawed.</a:t>
            </a:r>
          </a:p>
          <a:p>
            <a:pPr>
              <a:buFont typeface="Arial" panose="020B0604020202020204" pitchFamily="34" charset="0"/>
              <a:buChar char="•"/>
            </a:pPr>
            <a:r>
              <a:rPr lang="en-CA" dirty="0"/>
              <a:t>     Without a guarantee of success, we may default into staying unproductive and comfortable</a:t>
            </a:r>
          </a:p>
          <a:p>
            <a:pPr>
              <a:buFont typeface="Arial" panose="020B0604020202020204" pitchFamily="34" charset="0"/>
              <a:buChar char="•"/>
            </a:pPr>
            <a:r>
              <a:rPr lang="en-CA" dirty="0"/>
              <a:t>     If we don’t take intelligent risks, we may remain in the same state—perpetuating loneliness</a:t>
            </a:r>
          </a:p>
          <a:p>
            <a:pPr>
              <a:buFont typeface="Arial" panose="020B0604020202020204" pitchFamily="34" charset="0"/>
              <a:buChar char="•"/>
            </a:pPr>
            <a:r>
              <a:rPr lang="en-CA" dirty="0"/>
              <a:t>     Even if things don’t work out—it doesn’t have to mean we are </a:t>
            </a:r>
            <a:r>
              <a:rPr lang="en-CA" i="1" dirty="0"/>
              <a:t>rejects</a:t>
            </a:r>
            <a:r>
              <a:rPr lang="en-CA" dirty="0"/>
              <a:t>—we have control over how we see ourselves</a:t>
            </a:r>
          </a:p>
          <a:p>
            <a:pPr marL="201168" lvl="1" indent="0">
              <a:buNone/>
            </a:pPr>
            <a:endParaRPr lang="en-CA" dirty="0"/>
          </a:p>
          <a:p>
            <a:pPr marL="201168" lvl="1" indent="0">
              <a:buNone/>
            </a:pPr>
            <a:r>
              <a:rPr lang="en-CA" sz="900" dirty="0">
                <a:solidFill>
                  <a:schemeClr val="tx1"/>
                </a:solidFill>
              </a:rPr>
              <a:t>(Amodeo, 2018; </a:t>
            </a:r>
            <a:r>
              <a:rPr lang="en-CA" sz="900" dirty="0">
                <a:solidFill>
                  <a:schemeClr val="tx1"/>
                </a:solidFill>
                <a:hlinkClick r:id="rId2">
                  <a:extLst>
                    <a:ext uri="{A12FA001-AC4F-418D-AE19-62706E023703}">
                      <ahyp:hlinkClr xmlns:ahyp="http://schemas.microsoft.com/office/drawing/2018/hyperlinkcolor" val="tx"/>
                    </a:ext>
                  </a:extLst>
                </a:hlinkClick>
              </a:rPr>
              <a:t>https://www.psychologytoday.com/ca/blog/intimacy-path-toward-spirituality/201809/how-heal-our-loneliness</a:t>
            </a:r>
            <a:r>
              <a:rPr lang="en-CA" sz="900" dirty="0">
                <a:solidFill>
                  <a:schemeClr val="tx1"/>
                </a:solidFill>
              </a:rPr>
              <a:t>)</a:t>
            </a:r>
          </a:p>
          <a:p>
            <a:pPr>
              <a:buFont typeface="Arial" panose="020B0604020202020204" pitchFamily="34" charset="0"/>
              <a:buChar char="•"/>
            </a:pPr>
            <a:endParaRPr lang="en-CA" dirty="0"/>
          </a:p>
        </p:txBody>
      </p:sp>
    </p:spTree>
    <p:extLst>
      <p:ext uri="{BB962C8B-B14F-4D97-AF65-F5344CB8AC3E}">
        <p14:creationId xmlns:p14="http://schemas.microsoft.com/office/powerpoint/2010/main" val="270716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B6BF0-4484-47AD-9E3B-6AF5A379C6B0}"/>
              </a:ext>
            </a:extLst>
          </p:cNvPr>
          <p:cNvSpPr>
            <a:spLocks noGrp="1"/>
          </p:cNvSpPr>
          <p:nvPr>
            <p:ph type="title"/>
          </p:nvPr>
        </p:nvSpPr>
        <p:spPr/>
        <p:txBody>
          <a:bodyPr/>
          <a:lstStyle/>
          <a:p>
            <a:r>
              <a:rPr lang="en-CA" dirty="0"/>
              <a:t>Fear of Being Vulnerable</a:t>
            </a:r>
          </a:p>
        </p:txBody>
      </p:sp>
      <p:sp>
        <p:nvSpPr>
          <p:cNvPr id="4" name="Content Placeholder 2">
            <a:extLst>
              <a:ext uri="{FF2B5EF4-FFF2-40B4-BE49-F238E27FC236}">
                <a16:creationId xmlns:a16="http://schemas.microsoft.com/office/drawing/2014/main" id="{109BC1CB-D7A4-4884-B7ED-D989D9D5009C}"/>
              </a:ext>
            </a:extLst>
          </p:cNvPr>
          <p:cNvSpPr>
            <a:spLocks noGrp="1"/>
          </p:cNvSpPr>
          <p:nvPr>
            <p:ph idx="1"/>
          </p:nvPr>
        </p:nvSpPr>
        <p:spPr>
          <a:xfrm>
            <a:off x="1096963" y="2108200"/>
            <a:ext cx="10058400" cy="3760788"/>
          </a:xfrm>
        </p:spPr>
        <p:txBody>
          <a:bodyPr>
            <a:normAutofit lnSpcReduction="10000"/>
          </a:bodyPr>
          <a:lstStyle/>
          <a:p>
            <a:pPr>
              <a:buFont typeface="Arial" panose="020B0604020202020204" pitchFamily="34" charset="0"/>
              <a:buChar char="•"/>
            </a:pPr>
            <a:r>
              <a:rPr lang="en-CA" dirty="0"/>
              <a:t>     Taking risks may lead to more connection but it doesn’t happen easily.</a:t>
            </a:r>
          </a:p>
          <a:p>
            <a:pPr>
              <a:buFont typeface="Arial" panose="020B0604020202020204" pitchFamily="34" charset="0"/>
              <a:buChar char="•"/>
            </a:pPr>
            <a:r>
              <a:rPr lang="en-CA" dirty="0"/>
              <a:t>     It takes courage to push us to try, to fail, and to learn</a:t>
            </a:r>
          </a:p>
          <a:p>
            <a:pPr>
              <a:buFont typeface="Arial" panose="020B0604020202020204" pitchFamily="34" charset="0"/>
              <a:buChar char="•"/>
            </a:pPr>
            <a:r>
              <a:rPr lang="en-CA" dirty="0"/>
              <a:t>     Resilience is a major factor in becoming less lonely—it involves finding the strength to say </a:t>
            </a:r>
            <a:r>
              <a:rPr lang="en-CA" i="1" dirty="0"/>
              <a:t>yes</a:t>
            </a:r>
            <a:r>
              <a:rPr lang="en-CA" dirty="0"/>
              <a:t> when others may say </a:t>
            </a:r>
            <a:r>
              <a:rPr lang="en-CA" i="1" dirty="0"/>
              <a:t>no</a:t>
            </a:r>
            <a:endParaRPr lang="en-CA" dirty="0"/>
          </a:p>
          <a:p>
            <a:pPr>
              <a:buFont typeface="Arial" panose="020B0604020202020204" pitchFamily="34" charset="0"/>
              <a:buChar char="•"/>
            </a:pPr>
            <a:r>
              <a:rPr lang="en-CA" dirty="0"/>
              <a:t>     It is the deepest form of self love-honouring ourselves- it helps us to realize that we are okay as we are and it the responses we get are about the people who say them—not about ourselves.</a:t>
            </a:r>
          </a:p>
          <a:p>
            <a:pPr marL="201168" lvl="1" indent="0">
              <a:buNone/>
            </a:pPr>
            <a:endParaRPr lang="en-CA" dirty="0"/>
          </a:p>
          <a:p>
            <a:pPr marL="201168" lvl="1" indent="0">
              <a:buNone/>
            </a:pPr>
            <a:r>
              <a:rPr lang="en-CA" sz="900" dirty="0">
                <a:solidFill>
                  <a:schemeClr val="tx1"/>
                </a:solidFill>
              </a:rPr>
              <a:t>(Amodeo, 2018; </a:t>
            </a:r>
            <a:r>
              <a:rPr lang="en-CA" sz="900" dirty="0">
                <a:solidFill>
                  <a:schemeClr val="tx1"/>
                </a:solidFill>
                <a:hlinkClick r:id="rId2">
                  <a:extLst>
                    <a:ext uri="{A12FA001-AC4F-418D-AE19-62706E023703}">
                      <ahyp:hlinkClr xmlns:ahyp="http://schemas.microsoft.com/office/drawing/2018/hyperlinkcolor" val="tx"/>
                    </a:ext>
                  </a:extLst>
                </a:hlinkClick>
              </a:rPr>
              <a:t>https://www.psychologytoday.com/ca/blog/intimacy-path-toward-spirituality/201809/how-heal-our-loneliness</a:t>
            </a:r>
            <a:r>
              <a:rPr lang="en-CA" sz="900" dirty="0">
                <a:solidFill>
                  <a:schemeClr val="tx1"/>
                </a:solidFill>
              </a:rPr>
              <a:t>)</a:t>
            </a:r>
          </a:p>
          <a:p>
            <a:pPr>
              <a:buFont typeface="Arial" panose="020B0604020202020204" pitchFamily="34" charset="0"/>
              <a:buChar char="•"/>
            </a:pPr>
            <a:endParaRPr lang="en-CA" dirty="0"/>
          </a:p>
        </p:txBody>
      </p:sp>
    </p:spTree>
    <p:extLst>
      <p:ext uri="{BB962C8B-B14F-4D97-AF65-F5344CB8AC3E}">
        <p14:creationId xmlns:p14="http://schemas.microsoft.com/office/powerpoint/2010/main" val="288985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A2A9DE8-8984-41FA-B182-DD7F7BCE1EB0}"/>
              </a:ext>
            </a:extLst>
          </p:cNvPr>
          <p:cNvSpPr>
            <a:spLocks noGrp="1"/>
          </p:cNvSpPr>
          <p:nvPr>
            <p:ph type="title"/>
          </p:nvPr>
        </p:nvSpPr>
        <p:spPr>
          <a:xfrm>
            <a:off x="1066800" y="2703621"/>
            <a:ext cx="10058400" cy="1450757"/>
          </a:xfrm>
        </p:spPr>
        <p:txBody>
          <a:bodyPr>
            <a:normAutofit fontScale="90000"/>
          </a:bodyPr>
          <a:lstStyle/>
          <a:p>
            <a:r>
              <a:rPr lang="en-CA" dirty="0"/>
              <a:t>Which, if any, fears do you connect with? What has your experience been with them in the past?</a:t>
            </a:r>
          </a:p>
        </p:txBody>
      </p:sp>
    </p:spTree>
    <p:extLst>
      <p:ext uri="{BB962C8B-B14F-4D97-AF65-F5344CB8AC3E}">
        <p14:creationId xmlns:p14="http://schemas.microsoft.com/office/powerpoint/2010/main" val="1836021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5DEBBD-7AA7-46B6-AAED-79EECB4F5D47}"/>
              </a:ext>
            </a:extLst>
          </p:cNvPr>
          <p:cNvSpPr>
            <a:spLocks noGrp="1"/>
          </p:cNvSpPr>
          <p:nvPr>
            <p:ph type="title"/>
          </p:nvPr>
        </p:nvSpPr>
        <p:spPr/>
        <p:txBody>
          <a:bodyPr/>
          <a:lstStyle/>
          <a:p>
            <a:r>
              <a:rPr lang="en-CA" dirty="0"/>
              <a:t>Combatting Fears</a:t>
            </a:r>
          </a:p>
        </p:txBody>
      </p:sp>
      <p:sp>
        <p:nvSpPr>
          <p:cNvPr id="4" name="Content Placeholder 3">
            <a:extLst>
              <a:ext uri="{FF2B5EF4-FFF2-40B4-BE49-F238E27FC236}">
                <a16:creationId xmlns:a16="http://schemas.microsoft.com/office/drawing/2014/main" id="{76430635-07F7-4F88-81C6-14B551EE1CE4}"/>
              </a:ext>
            </a:extLst>
          </p:cNvPr>
          <p:cNvSpPr>
            <a:spLocks noGrp="1"/>
          </p:cNvSpPr>
          <p:nvPr>
            <p:ph idx="1"/>
          </p:nvPr>
        </p:nvSpPr>
        <p:spPr/>
        <p:txBody>
          <a:bodyPr>
            <a:normAutofit fontScale="92500"/>
          </a:bodyPr>
          <a:lstStyle/>
          <a:p>
            <a:pPr>
              <a:buFont typeface="Arial" panose="020B0604020202020204" pitchFamily="34" charset="0"/>
              <a:buChar char="•"/>
            </a:pPr>
            <a:r>
              <a:rPr lang="en-CA" dirty="0"/>
              <a:t>     It is important to challenge anxious/ negative thoughts and move through the fears. </a:t>
            </a:r>
          </a:p>
          <a:p>
            <a:pPr>
              <a:buFont typeface="Arial" panose="020B0604020202020204" pitchFamily="34" charset="0"/>
              <a:buChar char="•"/>
            </a:pPr>
            <a:r>
              <a:rPr lang="en-CA" dirty="0"/>
              <a:t>     Challenging thoughts includes taking a moment to really address what’s going on for you--&amp; assessing your thoughts in healthier ways. We tend to overestimate the severity of negative/ anxious outcomes. </a:t>
            </a:r>
          </a:p>
          <a:p>
            <a:pPr>
              <a:buFont typeface="Arial" panose="020B0604020202020204" pitchFamily="34" charset="0"/>
              <a:buChar char="•"/>
            </a:pPr>
            <a:r>
              <a:rPr lang="en-CA" dirty="0"/>
              <a:t>      Break it down into the worse outcome, best outcome &amp; likely outcome and then ask if it will matter in the long term</a:t>
            </a:r>
          </a:p>
          <a:p>
            <a:pPr>
              <a:buFont typeface="Arial" panose="020B0604020202020204" pitchFamily="34" charset="0"/>
              <a:buChar char="•"/>
            </a:pPr>
            <a:r>
              <a:rPr lang="en-CA" dirty="0"/>
              <a:t>     Assess the evidence</a:t>
            </a:r>
          </a:p>
          <a:p>
            <a:pPr>
              <a:buFont typeface="Arial" panose="020B0604020202020204" pitchFamily="34" charset="0"/>
              <a:buChar char="•"/>
            </a:pPr>
            <a:r>
              <a:rPr lang="en-CA" dirty="0"/>
              <a:t>     What would a compassionate response be?</a:t>
            </a:r>
          </a:p>
        </p:txBody>
      </p:sp>
    </p:spTree>
    <p:extLst>
      <p:ext uri="{BB962C8B-B14F-4D97-AF65-F5344CB8AC3E}">
        <p14:creationId xmlns:p14="http://schemas.microsoft.com/office/powerpoint/2010/main" val="166663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88394-E360-4ECE-8ED8-DEDDF08E3608}"/>
              </a:ext>
            </a:extLst>
          </p:cNvPr>
          <p:cNvSpPr>
            <a:spLocks noGrp="1"/>
          </p:cNvSpPr>
          <p:nvPr>
            <p:ph type="title"/>
          </p:nvPr>
        </p:nvSpPr>
        <p:spPr/>
        <p:txBody>
          <a:bodyPr/>
          <a:lstStyle/>
          <a:p>
            <a:r>
              <a:rPr lang="en-CA" dirty="0"/>
              <a:t>A note on challenging yourself</a:t>
            </a:r>
          </a:p>
        </p:txBody>
      </p:sp>
      <p:sp>
        <p:nvSpPr>
          <p:cNvPr id="3" name="Content Placeholder 2">
            <a:extLst>
              <a:ext uri="{FF2B5EF4-FFF2-40B4-BE49-F238E27FC236}">
                <a16:creationId xmlns:a16="http://schemas.microsoft.com/office/drawing/2014/main" id="{AC8A6CC7-F2CD-4FA6-B13F-F9B09E5176DB}"/>
              </a:ext>
            </a:extLst>
          </p:cNvPr>
          <p:cNvSpPr>
            <a:spLocks noGrp="1"/>
          </p:cNvSpPr>
          <p:nvPr>
            <p:ph idx="1"/>
          </p:nvPr>
        </p:nvSpPr>
        <p:spPr/>
        <p:txBody>
          <a:bodyPr/>
          <a:lstStyle/>
          <a:p>
            <a:pPr>
              <a:buFont typeface="Arial" panose="020B0604020202020204" pitchFamily="34" charset="0"/>
              <a:buChar char="•"/>
            </a:pPr>
            <a:r>
              <a:rPr lang="en-CA" dirty="0"/>
              <a:t>     Life is difficult. </a:t>
            </a:r>
          </a:p>
          <a:p>
            <a:pPr>
              <a:buFont typeface="Arial" panose="020B0604020202020204" pitchFamily="34" charset="0"/>
              <a:buChar char="•"/>
            </a:pPr>
            <a:r>
              <a:rPr lang="en-CA" dirty="0"/>
              <a:t>     A full human life is not all rainbows &amp; sunshine—there are both pleasant and painful emotions. </a:t>
            </a:r>
          </a:p>
          <a:p>
            <a:pPr>
              <a:buFont typeface="Arial" panose="020B0604020202020204" pitchFamily="34" charset="0"/>
              <a:buChar char="•"/>
            </a:pPr>
            <a:r>
              <a:rPr lang="en-CA" dirty="0"/>
              <a:t>     A normal human mind naturally amplifies psychological suffering (we were wired for protection &amp; safety, remember?)</a:t>
            </a:r>
          </a:p>
        </p:txBody>
      </p:sp>
    </p:spTree>
    <p:extLst>
      <p:ext uri="{BB962C8B-B14F-4D97-AF65-F5344CB8AC3E}">
        <p14:creationId xmlns:p14="http://schemas.microsoft.com/office/powerpoint/2010/main" val="2819919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8D6D7-FC83-4310-B400-A3F24858C803}"/>
              </a:ext>
            </a:extLst>
          </p:cNvPr>
          <p:cNvSpPr>
            <a:spLocks noGrp="1"/>
          </p:cNvSpPr>
          <p:nvPr>
            <p:ph type="title"/>
          </p:nvPr>
        </p:nvSpPr>
        <p:spPr/>
        <p:txBody>
          <a:bodyPr/>
          <a:lstStyle/>
          <a:p>
            <a:r>
              <a:rPr lang="en-CA" dirty="0"/>
              <a:t>What’s important to remember</a:t>
            </a:r>
          </a:p>
        </p:txBody>
      </p:sp>
      <p:sp>
        <p:nvSpPr>
          <p:cNvPr id="3" name="Content Placeholder 2">
            <a:extLst>
              <a:ext uri="{FF2B5EF4-FFF2-40B4-BE49-F238E27FC236}">
                <a16:creationId xmlns:a16="http://schemas.microsoft.com/office/drawing/2014/main" id="{8D0ED808-F599-4483-B692-0C8ADB9DC5EE}"/>
              </a:ext>
            </a:extLst>
          </p:cNvPr>
          <p:cNvSpPr>
            <a:spLocks noGrp="1"/>
          </p:cNvSpPr>
          <p:nvPr>
            <p:ph idx="1"/>
          </p:nvPr>
        </p:nvSpPr>
        <p:spPr/>
        <p:txBody>
          <a:bodyPr/>
          <a:lstStyle/>
          <a:p>
            <a:pPr>
              <a:buFont typeface="Arial" panose="020B0604020202020204" pitchFamily="34" charset="0"/>
              <a:buChar char="•"/>
            </a:pPr>
            <a:r>
              <a:rPr lang="en-CA" dirty="0"/>
              <a:t>     It is important to remember what is truly meaningful to us –our core values &amp; use them as guidelines for navigating ways to enrich our lives</a:t>
            </a:r>
          </a:p>
          <a:p>
            <a:pPr>
              <a:buFont typeface="Arial" panose="020B0604020202020204" pitchFamily="34" charset="0"/>
              <a:buChar char="•"/>
            </a:pPr>
            <a:r>
              <a:rPr lang="en-CA" dirty="0"/>
              <a:t>     Mindfulness, handling difficult thoughts &amp; feelings, and engaging in whatever life brings is all part of being alive</a:t>
            </a:r>
          </a:p>
          <a:p>
            <a:pPr>
              <a:buFont typeface="Arial" panose="020B0604020202020204" pitchFamily="34" charset="0"/>
              <a:buChar char="•"/>
            </a:pPr>
            <a:r>
              <a:rPr lang="en-CA" dirty="0"/>
              <a:t>     Sometimes it’s more effective to step back and observe than it is to act &amp; sometimes we need to take intelligent action</a:t>
            </a:r>
          </a:p>
        </p:txBody>
      </p:sp>
    </p:spTree>
    <p:extLst>
      <p:ext uri="{BB962C8B-B14F-4D97-AF65-F5344CB8AC3E}">
        <p14:creationId xmlns:p14="http://schemas.microsoft.com/office/powerpoint/2010/main" val="236476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81551-6440-448A-9E61-4AEEDBF2F6D4}"/>
              </a:ext>
            </a:extLst>
          </p:cNvPr>
          <p:cNvSpPr>
            <a:spLocks noGrp="1"/>
          </p:cNvSpPr>
          <p:nvPr>
            <p:ph type="title"/>
          </p:nvPr>
        </p:nvSpPr>
        <p:spPr/>
        <p:txBody>
          <a:bodyPr/>
          <a:lstStyle/>
          <a:p>
            <a:r>
              <a:rPr lang="en-CA" dirty="0"/>
              <a:t>Let’s talk about loneliness . . .</a:t>
            </a:r>
          </a:p>
        </p:txBody>
      </p:sp>
      <p:sp>
        <p:nvSpPr>
          <p:cNvPr id="3" name="Content Placeholder 2">
            <a:extLst>
              <a:ext uri="{FF2B5EF4-FFF2-40B4-BE49-F238E27FC236}">
                <a16:creationId xmlns:a16="http://schemas.microsoft.com/office/drawing/2014/main" id="{B07BB148-62AD-4E05-9D1E-9CC426FFDCD4}"/>
              </a:ext>
            </a:extLst>
          </p:cNvPr>
          <p:cNvSpPr>
            <a:spLocks noGrp="1"/>
          </p:cNvSpPr>
          <p:nvPr>
            <p:ph idx="1"/>
          </p:nvPr>
        </p:nvSpPr>
        <p:spPr/>
        <p:txBody>
          <a:bodyPr>
            <a:normAutofit fontScale="92500" lnSpcReduction="20000"/>
          </a:bodyPr>
          <a:lstStyle/>
          <a:p>
            <a:r>
              <a:rPr lang="en-US" dirty="0"/>
              <a:t>“Though our need to connect is innate, many of us frequently feel alone. Even some people who are surrounded by others throughout the day—or are in a long-lasting marriage—still experience a deep and pervasive loneliness.</a:t>
            </a:r>
          </a:p>
          <a:p>
            <a:r>
              <a:rPr lang="en-US" dirty="0"/>
              <a:t>Feelings of loneliness and isolation affect all types and ages of people, although some, like adolescents, are more likely to be impacted than others. The elderly are also at high risk. Research indicates that more than 20 percent of people over age 60 frequently feel intensely lonely.</a:t>
            </a:r>
          </a:p>
          <a:p>
            <a:r>
              <a:rPr lang="en-US" dirty="0"/>
              <a:t>Suffering from loneliness is somewhat like suffering from physical pain: In one study, brain scans of lonely individuals who received a dose of Tylenol showed reduced activity in pain-processing areas of the brain. In addition, loneliness can heighten the fight-or-flight response—the physiological reaction a person has when facing a threat.”</a:t>
            </a:r>
          </a:p>
          <a:p>
            <a:r>
              <a:rPr lang="en-US" sz="1100" dirty="0"/>
              <a:t>Adapted from “Loneliness” Psychology Today (2020)</a:t>
            </a:r>
          </a:p>
          <a:p>
            <a:endParaRPr lang="en-CA" dirty="0"/>
          </a:p>
        </p:txBody>
      </p:sp>
    </p:spTree>
    <p:extLst>
      <p:ext uri="{BB962C8B-B14F-4D97-AF65-F5344CB8AC3E}">
        <p14:creationId xmlns:p14="http://schemas.microsoft.com/office/powerpoint/2010/main" val="2320262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7F1FF-2952-4876-93FC-94D203D776C7}"/>
              </a:ext>
            </a:extLst>
          </p:cNvPr>
          <p:cNvSpPr>
            <a:spLocks noGrp="1"/>
          </p:cNvSpPr>
          <p:nvPr>
            <p:ph type="title"/>
          </p:nvPr>
        </p:nvSpPr>
        <p:spPr/>
        <p:txBody>
          <a:bodyPr>
            <a:normAutofit fontScale="90000"/>
          </a:bodyPr>
          <a:lstStyle/>
          <a:p>
            <a:r>
              <a:rPr lang="en-CA" dirty="0"/>
              <a:t>Challenging Anxious Thoughts Examples</a:t>
            </a:r>
          </a:p>
        </p:txBody>
      </p:sp>
      <p:sp>
        <p:nvSpPr>
          <p:cNvPr id="3" name="Content Placeholder 2">
            <a:extLst>
              <a:ext uri="{FF2B5EF4-FFF2-40B4-BE49-F238E27FC236}">
                <a16:creationId xmlns:a16="http://schemas.microsoft.com/office/drawing/2014/main" id="{FF8EE6A4-3A09-4A8C-B5CF-E22C59FA9A66}"/>
              </a:ext>
            </a:extLst>
          </p:cNvPr>
          <p:cNvSpPr>
            <a:spLocks noGrp="1"/>
          </p:cNvSpPr>
          <p:nvPr>
            <p:ph idx="1"/>
          </p:nvPr>
        </p:nvSpPr>
        <p:spPr/>
        <p:txBody>
          <a:bodyPr>
            <a:normAutofit fontScale="70000" lnSpcReduction="20000"/>
          </a:bodyPr>
          <a:lstStyle/>
          <a:p>
            <a:pPr marL="0" indent="0">
              <a:buNone/>
            </a:pPr>
            <a:r>
              <a:rPr lang="en-CA" dirty="0"/>
              <a:t>Anxious/ Negative thought: “If I ask her out, she will say no.”</a:t>
            </a:r>
          </a:p>
          <a:p>
            <a:r>
              <a:rPr lang="en-CA" dirty="0"/>
              <a:t>-Worst Outcome: She says no</a:t>
            </a:r>
          </a:p>
          <a:p>
            <a:r>
              <a:rPr lang="en-CA" dirty="0"/>
              <a:t>-Best Outcome: She says yes</a:t>
            </a:r>
          </a:p>
          <a:p>
            <a:r>
              <a:rPr lang="en-CA" dirty="0"/>
              <a:t>-Likely Outcome: She will let you know either way. </a:t>
            </a:r>
          </a:p>
          <a:p>
            <a:endParaRPr lang="en-CA" dirty="0"/>
          </a:p>
          <a:p>
            <a:r>
              <a:rPr lang="en-CA" dirty="0"/>
              <a:t>If she says no, what’s the worst thing that can happen? </a:t>
            </a:r>
            <a:r>
              <a:rPr lang="en-CA" b="1" dirty="0"/>
              <a:t>You don’t go out with her &amp; you might feel sad.</a:t>
            </a:r>
          </a:p>
          <a:p>
            <a:r>
              <a:rPr lang="en-CA" dirty="0"/>
              <a:t>Then what? </a:t>
            </a:r>
            <a:r>
              <a:rPr lang="en-CA" b="1" dirty="0"/>
              <a:t>Then, nothing—you’re back to where you are.</a:t>
            </a:r>
          </a:p>
          <a:p>
            <a:r>
              <a:rPr lang="en-CA" dirty="0"/>
              <a:t>Would it still matter in a week, a month, or a year?</a:t>
            </a:r>
            <a:r>
              <a:rPr lang="en-CA" b="1" dirty="0"/>
              <a:t> Maybe, BUT most likely not.  </a:t>
            </a:r>
          </a:p>
          <a:p>
            <a:r>
              <a:rPr lang="en-CA" dirty="0"/>
              <a:t>Does this mean you’re doomed never to date? </a:t>
            </a:r>
            <a:r>
              <a:rPr lang="en-CA" b="1" dirty="0"/>
              <a:t>NO. It just may not be with her.</a:t>
            </a:r>
          </a:p>
          <a:p>
            <a:endParaRPr lang="en-CA" dirty="0"/>
          </a:p>
        </p:txBody>
      </p:sp>
    </p:spTree>
    <p:extLst>
      <p:ext uri="{BB962C8B-B14F-4D97-AF65-F5344CB8AC3E}">
        <p14:creationId xmlns:p14="http://schemas.microsoft.com/office/powerpoint/2010/main" val="295907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AC07D-56B3-498F-BF2F-13611C51EF2A}"/>
              </a:ext>
            </a:extLst>
          </p:cNvPr>
          <p:cNvSpPr>
            <a:spLocks noGrp="1"/>
          </p:cNvSpPr>
          <p:nvPr>
            <p:ph type="title"/>
          </p:nvPr>
        </p:nvSpPr>
        <p:spPr/>
        <p:txBody>
          <a:bodyPr/>
          <a:lstStyle/>
          <a:p>
            <a:r>
              <a:rPr lang="en-CA" dirty="0"/>
              <a:t>Challenging Negative Thoughts</a:t>
            </a:r>
          </a:p>
        </p:txBody>
      </p:sp>
      <p:sp>
        <p:nvSpPr>
          <p:cNvPr id="3" name="Content Placeholder 2">
            <a:extLst>
              <a:ext uri="{FF2B5EF4-FFF2-40B4-BE49-F238E27FC236}">
                <a16:creationId xmlns:a16="http://schemas.microsoft.com/office/drawing/2014/main" id="{CB5BD7A9-154D-4C8F-8CAE-ADA8E1BB4562}"/>
              </a:ext>
            </a:extLst>
          </p:cNvPr>
          <p:cNvSpPr>
            <a:spLocks noGrp="1"/>
          </p:cNvSpPr>
          <p:nvPr>
            <p:ph idx="1"/>
          </p:nvPr>
        </p:nvSpPr>
        <p:spPr/>
        <p:txBody>
          <a:bodyPr>
            <a:normAutofit fontScale="55000" lnSpcReduction="20000"/>
          </a:bodyPr>
          <a:lstStyle/>
          <a:p>
            <a:r>
              <a:rPr lang="en-CA" b="1" dirty="0"/>
              <a:t>“I have gotten so fat. No one is going to ever love me.”</a:t>
            </a:r>
          </a:p>
          <a:p>
            <a:r>
              <a:rPr lang="en-CA" dirty="0"/>
              <a:t>*First of all- this is using emotional reasoning. Second of all, you are criticizing yourself (which makes everything worse). Third, this is irrational.</a:t>
            </a:r>
          </a:p>
          <a:p>
            <a:r>
              <a:rPr lang="en-CA" dirty="0"/>
              <a:t>Ways to assess:</a:t>
            </a:r>
          </a:p>
          <a:p>
            <a:r>
              <a:rPr lang="en-CA" i="1" dirty="0"/>
              <a:t>Is there substantial evidence for my thought?</a:t>
            </a:r>
            <a:endParaRPr lang="en-CA" dirty="0"/>
          </a:p>
          <a:p>
            <a:r>
              <a:rPr lang="en-CA" i="1" dirty="0"/>
              <a:t>-</a:t>
            </a:r>
            <a:r>
              <a:rPr lang="en-CA" dirty="0"/>
              <a:t>I am fat. I am not loved by anyone. </a:t>
            </a:r>
          </a:p>
          <a:p>
            <a:r>
              <a:rPr lang="en-CA" i="1" dirty="0"/>
              <a:t>Anyone, ever?</a:t>
            </a:r>
            <a:r>
              <a:rPr lang="en-CA" dirty="0"/>
              <a:t> </a:t>
            </a:r>
          </a:p>
          <a:p>
            <a:r>
              <a:rPr lang="en-CA" dirty="0"/>
              <a:t>Okay, my mom does + I have a friend, &amp; I have been loved by an ex.</a:t>
            </a:r>
          </a:p>
          <a:p>
            <a:r>
              <a:rPr lang="en-CA" i="1" dirty="0"/>
              <a:t>Is there evidence contrary to my thought?</a:t>
            </a:r>
            <a:endParaRPr lang="en-CA" dirty="0"/>
          </a:p>
          <a:p>
            <a:r>
              <a:rPr lang="en-CA" i="1" dirty="0"/>
              <a:t>-</a:t>
            </a:r>
            <a:r>
              <a:rPr lang="en-CA" dirty="0"/>
              <a:t>Yes, I haven’t met everyone &amp; there are people in my life who find me loveable or who have found me loveable.</a:t>
            </a:r>
          </a:p>
          <a:p>
            <a:r>
              <a:rPr lang="en-CA" i="1" dirty="0"/>
              <a:t>Am I attempting to interpret this situation without all the evidence?</a:t>
            </a:r>
            <a:endParaRPr lang="en-CA" dirty="0"/>
          </a:p>
          <a:p>
            <a:r>
              <a:rPr lang="en-CA" i="1" dirty="0"/>
              <a:t>-</a:t>
            </a:r>
            <a:r>
              <a:rPr lang="en-CA" dirty="0"/>
              <a:t>I guess so!</a:t>
            </a:r>
          </a:p>
          <a:p>
            <a:pPr marL="0" indent="0">
              <a:buNone/>
            </a:pPr>
            <a:endParaRPr lang="en-CA" i="1" dirty="0"/>
          </a:p>
        </p:txBody>
      </p:sp>
    </p:spTree>
    <p:extLst>
      <p:ext uri="{BB962C8B-B14F-4D97-AF65-F5344CB8AC3E}">
        <p14:creationId xmlns:p14="http://schemas.microsoft.com/office/powerpoint/2010/main" val="1103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EF0D9-0280-48C3-8992-2F0DFD05BD99}"/>
              </a:ext>
            </a:extLst>
          </p:cNvPr>
          <p:cNvSpPr>
            <a:spLocks noGrp="1"/>
          </p:cNvSpPr>
          <p:nvPr>
            <p:ph type="title"/>
          </p:nvPr>
        </p:nvSpPr>
        <p:spPr/>
        <p:txBody>
          <a:bodyPr/>
          <a:lstStyle/>
          <a:p>
            <a:r>
              <a:rPr lang="en-CA" dirty="0"/>
              <a:t>Challenging the Negative</a:t>
            </a:r>
          </a:p>
        </p:txBody>
      </p:sp>
      <p:sp>
        <p:nvSpPr>
          <p:cNvPr id="3" name="Content Placeholder 2">
            <a:extLst>
              <a:ext uri="{FF2B5EF4-FFF2-40B4-BE49-F238E27FC236}">
                <a16:creationId xmlns:a16="http://schemas.microsoft.com/office/drawing/2014/main" id="{F42A1AA5-83E8-4ACC-B8AA-2184EE0CA4AA}"/>
              </a:ext>
            </a:extLst>
          </p:cNvPr>
          <p:cNvSpPr>
            <a:spLocks noGrp="1"/>
          </p:cNvSpPr>
          <p:nvPr>
            <p:ph idx="1"/>
          </p:nvPr>
        </p:nvSpPr>
        <p:spPr/>
        <p:txBody>
          <a:bodyPr/>
          <a:lstStyle/>
          <a:p>
            <a:r>
              <a:rPr lang="en-CA" i="1" dirty="0"/>
              <a:t>What would a friend think of this?</a:t>
            </a:r>
          </a:p>
          <a:p>
            <a:r>
              <a:rPr lang="en-CA" dirty="0"/>
              <a:t>A good friend would tell me that someone will love me + that even though I may not find someone right now, if I keep going at it—I will find someone. There are millions of people to that I don’t know yet.</a:t>
            </a:r>
          </a:p>
          <a:p>
            <a:r>
              <a:rPr lang="en-CA" i="1" dirty="0"/>
              <a:t>If I look at this situation positively, is there anything different?</a:t>
            </a:r>
            <a:endParaRPr lang="en-CA" dirty="0"/>
          </a:p>
          <a:p>
            <a:r>
              <a:rPr lang="en-CA" dirty="0"/>
              <a:t>Yes- I am being harsh with myself. </a:t>
            </a:r>
          </a:p>
        </p:txBody>
      </p:sp>
    </p:spTree>
    <p:extLst>
      <p:ext uri="{BB962C8B-B14F-4D97-AF65-F5344CB8AC3E}">
        <p14:creationId xmlns:p14="http://schemas.microsoft.com/office/powerpoint/2010/main" val="327641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78E21-E05F-4545-BFAB-F8FD6D9D7328}"/>
              </a:ext>
            </a:extLst>
          </p:cNvPr>
          <p:cNvSpPr>
            <a:spLocks noGrp="1"/>
          </p:cNvSpPr>
          <p:nvPr>
            <p:ph type="title"/>
          </p:nvPr>
        </p:nvSpPr>
        <p:spPr/>
        <p:txBody>
          <a:bodyPr/>
          <a:lstStyle/>
          <a:p>
            <a:r>
              <a:rPr lang="en-CA" dirty="0"/>
              <a:t>Using Self Compassion</a:t>
            </a:r>
          </a:p>
        </p:txBody>
      </p:sp>
      <p:sp>
        <p:nvSpPr>
          <p:cNvPr id="3" name="Content Placeholder 2">
            <a:extLst>
              <a:ext uri="{FF2B5EF4-FFF2-40B4-BE49-F238E27FC236}">
                <a16:creationId xmlns:a16="http://schemas.microsoft.com/office/drawing/2014/main" id="{C55E3F0C-8F5E-4E8B-A207-730C5D37C776}"/>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CA" dirty="0"/>
              <a:t>     It is easy to perpetuate the same behaviours that lead to the same circumstances</a:t>
            </a:r>
          </a:p>
          <a:p>
            <a:pPr>
              <a:buFont typeface="Arial" panose="020B0604020202020204" pitchFamily="34" charset="0"/>
              <a:buChar char="•"/>
            </a:pPr>
            <a:r>
              <a:rPr lang="en-CA" dirty="0"/>
              <a:t>     We can often get </a:t>
            </a:r>
            <a:r>
              <a:rPr lang="en-CA" i="1" dirty="0"/>
              <a:t>hooked</a:t>
            </a:r>
            <a:r>
              <a:rPr lang="en-CA" dirty="0"/>
              <a:t> into unproductive ways of thinking and therefore do things in alignment with habits that don’t help us get to where we want to go</a:t>
            </a:r>
          </a:p>
          <a:p>
            <a:pPr>
              <a:buFont typeface="Arial" panose="020B0604020202020204" pitchFamily="34" charset="0"/>
              <a:buChar char="•"/>
            </a:pPr>
            <a:r>
              <a:rPr lang="en-CA" dirty="0"/>
              <a:t>     Think of making decisions in your best interest as your CHOICE</a:t>
            </a:r>
          </a:p>
          <a:p>
            <a:pPr>
              <a:buFont typeface="Arial" panose="020B0604020202020204" pitchFamily="34" charset="0"/>
              <a:buChar char="•"/>
            </a:pPr>
            <a:r>
              <a:rPr lang="en-CA" dirty="0"/>
              <a:t>     You always have the right to decide if you want to move </a:t>
            </a:r>
            <a:r>
              <a:rPr lang="en-CA" i="1" dirty="0"/>
              <a:t>towards</a:t>
            </a:r>
            <a:r>
              <a:rPr lang="en-CA" dirty="0"/>
              <a:t> where you want to be or </a:t>
            </a:r>
            <a:r>
              <a:rPr lang="en-CA" i="1" dirty="0"/>
              <a:t>away </a:t>
            </a:r>
            <a:r>
              <a:rPr lang="en-CA" dirty="0"/>
              <a:t>from where you want to be</a:t>
            </a:r>
          </a:p>
          <a:p>
            <a:pPr>
              <a:buFont typeface="Arial" panose="020B0604020202020204" pitchFamily="34" charset="0"/>
              <a:buChar char="•"/>
            </a:pPr>
            <a:r>
              <a:rPr lang="en-CA" dirty="0"/>
              <a:t>     It can be hard to choose toward when unproductive thinking gets involved—therefore, it’s important to learn to step back, observe your thinking, challenge your thinking, &amp; be self compassionate</a:t>
            </a:r>
          </a:p>
        </p:txBody>
      </p:sp>
    </p:spTree>
    <p:extLst>
      <p:ext uri="{BB962C8B-B14F-4D97-AF65-F5344CB8AC3E}">
        <p14:creationId xmlns:p14="http://schemas.microsoft.com/office/powerpoint/2010/main" val="743635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33C8F-B1BF-4207-BE4D-5FE089C3C569}"/>
              </a:ext>
            </a:extLst>
          </p:cNvPr>
          <p:cNvSpPr>
            <a:spLocks noGrp="1"/>
          </p:cNvSpPr>
          <p:nvPr>
            <p:ph type="title"/>
          </p:nvPr>
        </p:nvSpPr>
        <p:spPr/>
        <p:txBody>
          <a:bodyPr>
            <a:normAutofit fontScale="90000"/>
          </a:bodyPr>
          <a:lstStyle/>
          <a:p>
            <a:r>
              <a:rPr lang="en-CA" dirty="0"/>
              <a:t>Changing Your Critical Self Talk by Neff</a:t>
            </a:r>
          </a:p>
        </p:txBody>
      </p:sp>
      <p:sp>
        <p:nvSpPr>
          <p:cNvPr id="3" name="Content Placeholder 2">
            <a:extLst>
              <a:ext uri="{FF2B5EF4-FFF2-40B4-BE49-F238E27FC236}">
                <a16:creationId xmlns:a16="http://schemas.microsoft.com/office/drawing/2014/main" id="{2BD2E9B5-AE4D-45E0-816E-4FC730E004BF}"/>
              </a:ext>
            </a:extLst>
          </p:cNvPr>
          <p:cNvSpPr>
            <a:spLocks noGrp="1"/>
          </p:cNvSpPr>
          <p:nvPr>
            <p:ph idx="1"/>
          </p:nvPr>
        </p:nvSpPr>
        <p:spPr/>
        <p:txBody>
          <a:bodyPr>
            <a:normAutofit fontScale="92500" lnSpcReduction="20000"/>
          </a:bodyPr>
          <a:lstStyle/>
          <a:p>
            <a:r>
              <a:rPr lang="en-US" dirty="0"/>
              <a:t>1. The first step towards changing the way to treat yourself is to notice when you are being self-critical. It may be that – like many of us — your self-critical voice is so common for you that you don’t even notice when it is present. Whenever you’re feeling bad about something, think about what you’ve just said to yourself. Try to be as accurate as possible, noting your inner speech verbatim. What words do you actually use when you’re self-critical? Are there key phrases that come up over and over again? What is the tone of your voice – harsh, cold, angry? Does the voice remind you of any one in your past who was critical of you? You want to be able to get to know the inner self-critic very well, and to become aware of when your inner judge is active. For instance, if you’ve just eaten half a box of Oreo’s, does your inner voice say something like “you’re so disgusting,” “you make me sick,” and so on? Really try to get a clear sense of how you talk to yourself. </a:t>
            </a:r>
          </a:p>
          <a:p>
            <a:r>
              <a:rPr lang="en-US" dirty="0"/>
              <a:t> </a:t>
            </a:r>
            <a:endParaRPr lang="en-CA" dirty="0"/>
          </a:p>
        </p:txBody>
      </p:sp>
    </p:spTree>
    <p:extLst>
      <p:ext uri="{BB962C8B-B14F-4D97-AF65-F5344CB8AC3E}">
        <p14:creationId xmlns:p14="http://schemas.microsoft.com/office/powerpoint/2010/main" val="189106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8F97-52BB-4222-B250-0F7D17C61611}"/>
              </a:ext>
            </a:extLst>
          </p:cNvPr>
          <p:cNvSpPr>
            <a:spLocks noGrp="1"/>
          </p:cNvSpPr>
          <p:nvPr>
            <p:ph type="title"/>
          </p:nvPr>
        </p:nvSpPr>
        <p:spPr/>
        <p:txBody>
          <a:bodyPr/>
          <a:lstStyle/>
          <a:p>
            <a:r>
              <a:rPr lang="en-CA" dirty="0"/>
              <a:t>Cont’d</a:t>
            </a:r>
          </a:p>
        </p:txBody>
      </p:sp>
      <p:sp>
        <p:nvSpPr>
          <p:cNvPr id="3" name="Content Placeholder 2">
            <a:extLst>
              <a:ext uri="{FF2B5EF4-FFF2-40B4-BE49-F238E27FC236}">
                <a16:creationId xmlns:a16="http://schemas.microsoft.com/office/drawing/2014/main" id="{4CA4D5BF-56B4-47EA-A83B-82752C801329}"/>
              </a:ext>
            </a:extLst>
          </p:cNvPr>
          <p:cNvSpPr>
            <a:spLocks noGrp="1"/>
          </p:cNvSpPr>
          <p:nvPr>
            <p:ph idx="1"/>
          </p:nvPr>
        </p:nvSpPr>
        <p:spPr/>
        <p:txBody>
          <a:bodyPr>
            <a:normAutofit fontScale="70000" lnSpcReduction="20000"/>
          </a:bodyPr>
          <a:lstStyle/>
          <a:p>
            <a:r>
              <a:rPr lang="en-US" dirty="0"/>
              <a:t>2. Make an active effort to soften the self-critical voice, but do so with compassion rather than self-judgment (i.e., don’t say “you’re such a bitch” to your inner critic!). Say something like “I know you’re worried about me and feel unsafe, but you are causing me unnecessary pain. Could you let my inner compassionate self say a few words now?” </a:t>
            </a:r>
          </a:p>
          <a:p>
            <a:r>
              <a:rPr lang="en-US" dirty="0"/>
              <a:t> </a:t>
            </a:r>
          </a:p>
          <a:p>
            <a:r>
              <a:rPr lang="en-US" dirty="0"/>
              <a:t>3. Reframe the observations made by your inner critic in a friendly, positive way. If you’re having trouble thinking of what words to use, you might want to imagine what a very compassionate friend would say to you in this situation. It might help to use a term of endearment that strengthens expressed feelings of warmth and care (but only if it feels natural rather than schmaltzy.) For instance, you can say something like “Darling, I know you ate that bag of cookies because you’re feeling really sad right now and you thought it would cheer you up. But you feel even worse and are not feeling good in your body. I want you to be happy, so why don’t you take a long walk so you feel better?” While engaging in this supportive self-talk, you might want to try gently stroking your arm, or holding your face tenderly in your hands (as long as no one’s looking). Physical gestures of warmth can tap into the caregiving system even if you’re having trouble calling up emotions of kindness at first, releasing oxytocin that will help change your bio-chemistry. The important thing is that you start acting kindly, and feelings of true warmth and caring will eventually follow. </a:t>
            </a:r>
            <a:endParaRPr lang="en-CA" dirty="0"/>
          </a:p>
        </p:txBody>
      </p:sp>
    </p:spTree>
    <p:extLst>
      <p:ext uri="{BB962C8B-B14F-4D97-AF65-F5344CB8AC3E}">
        <p14:creationId xmlns:p14="http://schemas.microsoft.com/office/powerpoint/2010/main" val="3829117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9F7C4-15B0-4D2D-8F38-21A8DCC99197}"/>
              </a:ext>
            </a:extLst>
          </p:cNvPr>
          <p:cNvSpPr>
            <a:spLocks noGrp="1"/>
          </p:cNvSpPr>
          <p:nvPr>
            <p:ph type="title"/>
          </p:nvPr>
        </p:nvSpPr>
        <p:spPr/>
        <p:txBody>
          <a:bodyPr/>
          <a:lstStyle/>
          <a:p>
            <a:r>
              <a:rPr lang="en-CA" dirty="0"/>
              <a:t>Self Compassion Break by Neff</a:t>
            </a:r>
          </a:p>
        </p:txBody>
      </p:sp>
      <p:sp>
        <p:nvSpPr>
          <p:cNvPr id="3" name="Content Placeholder 2">
            <a:extLst>
              <a:ext uri="{FF2B5EF4-FFF2-40B4-BE49-F238E27FC236}">
                <a16:creationId xmlns:a16="http://schemas.microsoft.com/office/drawing/2014/main" id="{7B2B4B63-861E-47C9-8717-FCF58F2DD666}"/>
              </a:ext>
            </a:extLst>
          </p:cNvPr>
          <p:cNvSpPr>
            <a:spLocks noGrp="1"/>
          </p:cNvSpPr>
          <p:nvPr>
            <p:ph idx="1"/>
          </p:nvPr>
        </p:nvSpPr>
        <p:spPr/>
        <p:txBody>
          <a:bodyPr>
            <a:normAutofit fontScale="77500" lnSpcReduction="20000"/>
          </a:bodyPr>
          <a:lstStyle/>
          <a:p>
            <a:r>
              <a:rPr lang="en-US" dirty="0"/>
              <a:t>Think of a situation in your life that is difficult, that is causing you stress. Call the situation to mind, and see if you can actually feel the stress and emotional discomfort in your body. </a:t>
            </a:r>
          </a:p>
          <a:p>
            <a:r>
              <a:rPr lang="en-US" dirty="0"/>
              <a:t>Now, say to yourself: </a:t>
            </a:r>
          </a:p>
          <a:p>
            <a:r>
              <a:rPr lang="en-US" dirty="0"/>
              <a:t>1. This is a moment of suffering (That’s mindfulness.)</a:t>
            </a:r>
          </a:p>
          <a:p>
            <a:r>
              <a:rPr lang="en-US" dirty="0"/>
              <a:t>Other options include: • This hurts. • Ouch. • This is stress. </a:t>
            </a:r>
          </a:p>
          <a:p>
            <a:r>
              <a:rPr lang="en-US" dirty="0"/>
              <a:t>2. Suffering is a part of life (That’s common humanity.)</a:t>
            </a:r>
          </a:p>
          <a:p>
            <a:r>
              <a:rPr lang="en-US" dirty="0"/>
              <a:t>Other options include: </a:t>
            </a:r>
          </a:p>
          <a:p>
            <a:r>
              <a:rPr lang="en-US" dirty="0"/>
              <a:t>• Other people feel this way. • I’m not alone. • We all struggle in our lives. </a:t>
            </a:r>
          </a:p>
          <a:p>
            <a:r>
              <a:rPr lang="en-US" dirty="0"/>
              <a:t>Now, put your hands over your heart, feel the warmth of your hands and the gentle touch of your hands on your chest. Or adopt the soothing touch you discovered felt right for you. </a:t>
            </a:r>
            <a:endParaRPr lang="en-CA" dirty="0"/>
          </a:p>
        </p:txBody>
      </p:sp>
    </p:spTree>
    <p:extLst>
      <p:ext uri="{BB962C8B-B14F-4D97-AF65-F5344CB8AC3E}">
        <p14:creationId xmlns:p14="http://schemas.microsoft.com/office/powerpoint/2010/main" val="162963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B6E2A-406B-4C29-AECB-7156EE2C6130}"/>
              </a:ext>
            </a:extLst>
          </p:cNvPr>
          <p:cNvSpPr>
            <a:spLocks noGrp="1"/>
          </p:cNvSpPr>
          <p:nvPr>
            <p:ph type="title"/>
          </p:nvPr>
        </p:nvSpPr>
        <p:spPr/>
        <p:txBody>
          <a:bodyPr/>
          <a:lstStyle/>
          <a:p>
            <a:r>
              <a:rPr lang="en-CA" dirty="0"/>
              <a:t>Cont’d</a:t>
            </a:r>
          </a:p>
        </p:txBody>
      </p:sp>
      <p:sp>
        <p:nvSpPr>
          <p:cNvPr id="3" name="Content Placeholder 2">
            <a:extLst>
              <a:ext uri="{FF2B5EF4-FFF2-40B4-BE49-F238E27FC236}">
                <a16:creationId xmlns:a16="http://schemas.microsoft.com/office/drawing/2014/main" id="{573DA62E-C1CD-4878-8766-8A98DAB57ECD}"/>
              </a:ext>
            </a:extLst>
          </p:cNvPr>
          <p:cNvSpPr>
            <a:spLocks noGrp="1"/>
          </p:cNvSpPr>
          <p:nvPr>
            <p:ph idx="1"/>
          </p:nvPr>
        </p:nvSpPr>
        <p:spPr/>
        <p:txBody>
          <a:bodyPr>
            <a:normAutofit fontScale="62500" lnSpcReduction="20000"/>
          </a:bodyPr>
          <a:lstStyle/>
          <a:p>
            <a:r>
              <a:rPr lang="en-US" dirty="0"/>
              <a:t>Say to yourself: </a:t>
            </a:r>
          </a:p>
          <a:p>
            <a:r>
              <a:rPr lang="en-US" dirty="0"/>
              <a:t>3. May I be kind to myself </a:t>
            </a:r>
          </a:p>
          <a:p>
            <a:r>
              <a:rPr lang="en-US" dirty="0"/>
              <a:t>You can also ask yourself, “What do I need to hear right now to express kindness to myself?” Is there a phrase that speaks to you in your particular situation, such as: </a:t>
            </a:r>
          </a:p>
          <a:p>
            <a:r>
              <a:rPr lang="en-US" dirty="0"/>
              <a:t>• May I give myself the compassion that I need </a:t>
            </a:r>
          </a:p>
          <a:p>
            <a:r>
              <a:rPr lang="en-US" dirty="0"/>
              <a:t>• May I learn to accept myself as I am </a:t>
            </a:r>
          </a:p>
          <a:p>
            <a:r>
              <a:rPr lang="en-US" dirty="0"/>
              <a:t>• May I forgive myself </a:t>
            </a:r>
          </a:p>
          <a:p>
            <a:r>
              <a:rPr lang="en-US" dirty="0"/>
              <a:t>• May I be strong. </a:t>
            </a:r>
          </a:p>
          <a:p>
            <a:r>
              <a:rPr lang="en-US" dirty="0"/>
              <a:t>• May I be patient </a:t>
            </a:r>
          </a:p>
          <a:p>
            <a:r>
              <a:rPr lang="en-US" dirty="0"/>
              <a:t>This practice can be used any time of day or night, and will help you remember to evoke the three aspects of self-compassion when you need it most. </a:t>
            </a:r>
            <a:endParaRPr lang="en-CA" dirty="0"/>
          </a:p>
        </p:txBody>
      </p:sp>
    </p:spTree>
    <p:extLst>
      <p:ext uri="{BB962C8B-B14F-4D97-AF65-F5344CB8AC3E}">
        <p14:creationId xmlns:p14="http://schemas.microsoft.com/office/powerpoint/2010/main" val="2853499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78F2A-75C0-44E5-927C-24EA59E177ED}"/>
              </a:ext>
            </a:extLst>
          </p:cNvPr>
          <p:cNvSpPr>
            <a:spLocks noGrp="1"/>
          </p:cNvSpPr>
          <p:nvPr>
            <p:ph type="title"/>
          </p:nvPr>
        </p:nvSpPr>
        <p:spPr>
          <a:xfrm>
            <a:off x="1066800" y="3927269"/>
            <a:ext cx="10058400" cy="1450757"/>
          </a:xfrm>
        </p:spPr>
        <p:txBody>
          <a:bodyPr>
            <a:normAutofit fontScale="90000"/>
          </a:bodyPr>
          <a:lstStyle/>
          <a:p>
            <a:r>
              <a:rPr lang="en-CA" dirty="0"/>
              <a:t>It’s not going to be easy—but it is worth it. If you never put yourself out there, you cannot get anything. Move through your fears—move towards a </a:t>
            </a:r>
            <a:r>
              <a:rPr lang="en-CA" i="1"/>
              <a:t>more fulfilling</a:t>
            </a:r>
            <a:r>
              <a:rPr lang="en-CA" i="1" dirty="0"/>
              <a:t>, less lonely </a:t>
            </a:r>
            <a:r>
              <a:rPr lang="en-CA" dirty="0"/>
              <a:t>life.</a:t>
            </a:r>
          </a:p>
        </p:txBody>
      </p:sp>
    </p:spTree>
    <p:extLst>
      <p:ext uri="{BB962C8B-B14F-4D97-AF65-F5344CB8AC3E}">
        <p14:creationId xmlns:p14="http://schemas.microsoft.com/office/powerpoint/2010/main" val="703277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54D43-C6DF-4D47-A876-DE521D1ECFB8}"/>
              </a:ext>
            </a:extLst>
          </p:cNvPr>
          <p:cNvSpPr>
            <a:spLocks noGrp="1"/>
          </p:cNvSpPr>
          <p:nvPr>
            <p:ph type="title"/>
          </p:nvPr>
        </p:nvSpPr>
        <p:spPr>
          <a:xfrm>
            <a:off x="1066800" y="2377870"/>
            <a:ext cx="10058400" cy="1450757"/>
          </a:xfrm>
        </p:spPr>
        <p:txBody>
          <a:bodyPr/>
          <a:lstStyle/>
          <a:p>
            <a:pPr algn="ctr"/>
            <a:r>
              <a:rPr lang="en-CA" dirty="0"/>
              <a:t>Questions?</a:t>
            </a:r>
          </a:p>
        </p:txBody>
      </p:sp>
    </p:spTree>
    <p:extLst>
      <p:ext uri="{BB962C8B-B14F-4D97-AF65-F5344CB8AC3E}">
        <p14:creationId xmlns:p14="http://schemas.microsoft.com/office/powerpoint/2010/main" val="1139928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33B2-CF54-4DE1-BA1A-A6DBE2367022}"/>
              </a:ext>
            </a:extLst>
          </p:cNvPr>
          <p:cNvSpPr>
            <a:spLocks noGrp="1"/>
          </p:cNvSpPr>
          <p:nvPr>
            <p:ph type="title"/>
          </p:nvPr>
        </p:nvSpPr>
        <p:spPr/>
        <p:txBody>
          <a:bodyPr/>
          <a:lstStyle/>
          <a:p>
            <a:r>
              <a:rPr lang="en-CA" dirty="0"/>
              <a:t>Understanding Loneliness</a:t>
            </a:r>
          </a:p>
        </p:txBody>
      </p:sp>
      <p:sp>
        <p:nvSpPr>
          <p:cNvPr id="3" name="Content Placeholder 2">
            <a:extLst>
              <a:ext uri="{FF2B5EF4-FFF2-40B4-BE49-F238E27FC236}">
                <a16:creationId xmlns:a16="http://schemas.microsoft.com/office/drawing/2014/main" id="{AD995015-21E9-48DD-8DCB-F67C09C65355}"/>
              </a:ext>
            </a:extLst>
          </p:cNvPr>
          <p:cNvSpPr>
            <a:spLocks noGrp="1"/>
          </p:cNvSpPr>
          <p:nvPr>
            <p:ph idx="1"/>
          </p:nvPr>
        </p:nvSpPr>
        <p:spPr/>
        <p:txBody>
          <a:bodyPr>
            <a:normAutofit fontScale="92500"/>
          </a:bodyPr>
          <a:lstStyle/>
          <a:p>
            <a:pPr>
              <a:buFont typeface="Arial" panose="020B0604020202020204" pitchFamily="34" charset="0"/>
              <a:buChar char="•"/>
            </a:pPr>
            <a:r>
              <a:rPr lang="en-US" dirty="0"/>
              <a:t>     Loneliness is a hardwired in us to push people to find the social interaction they lack</a:t>
            </a:r>
          </a:p>
          <a:p>
            <a:pPr>
              <a:buFont typeface="Arial" panose="020B0604020202020204" pitchFamily="34" charset="0"/>
              <a:buChar char="•"/>
            </a:pPr>
            <a:r>
              <a:rPr lang="en-US" dirty="0"/>
              <a:t>     The brain pushes us to interact because we’re wired to connect for protection, safety, &amp; support – we evolved this way because we needed others to survive &amp; help us raise children</a:t>
            </a:r>
          </a:p>
          <a:p>
            <a:pPr>
              <a:buFont typeface="Arial" panose="020B0604020202020204" pitchFamily="34" charset="0"/>
              <a:buChar char="•"/>
            </a:pPr>
            <a:r>
              <a:rPr lang="en-US" dirty="0"/>
              <a:t>     As social norms have changed, we have changed too– we are becoming more digital. The fact is—online communication doesn’t give us the same boost face to face does. </a:t>
            </a:r>
          </a:p>
          <a:p>
            <a:pPr>
              <a:buFont typeface="Arial" panose="020B0604020202020204" pitchFamily="34" charset="0"/>
              <a:buChar char="•"/>
            </a:pPr>
            <a:r>
              <a:rPr lang="en-US" dirty="0"/>
              <a:t>     It cannot kill us—but it can trigger anxiety, stress &amp; depression if not mitigated</a:t>
            </a:r>
          </a:p>
          <a:p>
            <a:pPr marL="0" indent="0">
              <a:buNone/>
            </a:pPr>
            <a:endParaRPr lang="en-US" sz="1000" dirty="0">
              <a:solidFill>
                <a:schemeClr val="tx1"/>
              </a:solidFill>
            </a:endParaRPr>
          </a:p>
          <a:p>
            <a:pPr marL="0" indent="0">
              <a:buNone/>
            </a:pPr>
            <a:endParaRPr lang="en-US" sz="1000" dirty="0">
              <a:solidFill>
                <a:schemeClr val="tx1"/>
              </a:solidFill>
            </a:endParaRPr>
          </a:p>
          <a:p>
            <a:pPr marL="0" indent="0">
              <a:buNone/>
            </a:pPr>
            <a:r>
              <a:rPr lang="en-US" sz="1000" dirty="0">
                <a:solidFill>
                  <a:schemeClr val="tx1"/>
                </a:solidFill>
              </a:rPr>
              <a:t>(Blanco-Suarez, 2017 from </a:t>
            </a:r>
            <a:r>
              <a:rPr lang="en-CA" sz="1000" dirty="0">
                <a:solidFill>
                  <a:schemeClr val="tx1"/>
                </a:solidFill>
                <a:hlinkClick r:id="rId2">
                  <a:extLst>
                    <a:ext uri="{A12FA001-AC4F-418D-AE19-62706E023703}">
                      <ahyp:hlinkClr xmlns:ahyp="http://schemas.microsoft.com/office/drawing/2018/hyperlinkcolor" val="tx"/>
                    </a:ext>
                  </a:extLst>
                </a:hlinkClick>
              </a:rPr>
              <a:t>https://www.psychologytoday.com/ca/blog/brain-chemistry/201712/the-neuroscience-loneliness</a:t>
            </a:r>
            <a:r>
              <a:rPr lang="en-CA" sz="1000" dirty="0">
                <a:solidFill>
                  <a:schemeClr val="tx1"/>
                </a:solidFill>
              </a:rPr>
              <a:t>)</a:t>
            </a:r>
            <a:endParaRPr lang="en-US" sz="1000" dirty="0">
              <a:solidFill>
                <a:schemeClr val="tx1"/>
              </a:solidFill>
            </a:endParaRP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62178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3B4AC-68CF-4130-BB68-10A1D6DC6DAA}"/>
              </a:ext>
            </a:extLst>
          </p:cNvPr>
          <p:cNvSpPr>
            <a:spLocks noGrp="1"/>
          </p:cNvSpPr>
          <p:nvPr>
            <p:ph type="title"/>
          </p:nvPr>
        </p:nvSpPr>
        <p:spPr>
          <a:xfrm>
            <a:off x="4495800" y="3131402"/>
            <a:ext cx="5765800" cy="1450757"/>
          </a:xfrm>
        </p:spPr>
        <p:txBody>
          <a:bodyPr>
            <a:normAutofit fontScale="90000"/>
          </a:bodyPr>
          <a:lstStyle/>
          <a:p>
            <a:pPr algn="ctr"/>
            <a:r>
              <a:rPr lang="en-CA" dirty="0"/>
              <a:t>Thanks &amp; have a great day!</a:t>
            </a:r>
          </a:p>
        </p:txBody>
      </p:sp>
      <p:pic>
        <p:nvPicPr>
          <p:cNvPr id="8" name="Content Placeholder 7">
            <a:extLst>
              <a:ext uri="{FF2B5EF4-FFF2-40B4-BE49-F238E27FC236}">
                <a16:creationId xmlns:a16="http://schemas.microsoft.com/office/drawing/2014/main" id="{BB7BCD78-E1B5-434A-9888-2CA0EFA1FE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7667" y="2015066"/>
            <a:ext cx="3018530" cy="4271221"/>
          </a:xfrm>
        </p:spPr>
      </p:pic>
    </p:spTree>
    <p:extLst>
      <p:ext uri="{BB962C8B-B14F-4D97-AF65-F5344CB8AC3E}">
        <p14:creationId xmlns:p14="http://schemas.microsoft.com/office/powerpoint/2010/main" val="955476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4A831-7866-450B-AAE7-54015907ABD9}"/>
              </a:ext>
            </a:extLst>
          </p:cNvPr>
          <p:cNvSpPr>
            <a:spLocks noGrp="1"/>
          </p:cNvSpPr>
          <p:nvPr>
            <p:ph type="title"/>
          </p:nvPr>
        </p:nvSpPr>
        <p:spPr/>
        <p:txBody>
          <a:bodyPr/>
          <a:lstStyle/>
          <a:p>
            <a:r>
              <a:rPr lang="en-CA" dirty="0"/>
              <a:t>How Loneliness Shows Up</a:t>
            </a:r>
          </a:p>
        </p:txBody>
      </p:sp>
      <p:sp>
        <p:nvSpPr>
          <p:cNvPr id="3" name="Content Placeholder 2">
            <a:extLst>
              <a:ext uri="{FF2B5EF4-FFF2-40B4-BE49-F238E27FC236}">
                <a16:creationId xmlns:a16="http://schemas.microsoft.com/office/drawing/2014/main" id="{CB04C8E6-BDEC-4E1B-88D4-09AD372AC495}"/>
              </a:ext>
            </a:extLst>
          </p:cNvPr>
          <p:cNvSpPr>
            <a:spLocks noGrp="1"/>
          </p:cNvSpPr>
          <p:nvPr>
            <p:ph idx="1"/>
          </p:nvPr>
        </p:nvSpPr>
        <p:spPr/>
        <p:txBody>
          <a:bodyPr>
            <a:normAutofit fontScale="92500" lnSpcReduction="10000"/>
          </a:bodyPr>
          <a:lstStyle/>
          <a:p>
            <a:r>
              <a:rPr lang="en-CA" dirty="0"/>
              <a:t>1. </a:t>
            </a:r>
            <a:r>
              <a:rPr lang="en-CA" b="1" dirty="0"/>
              <a:t>Existential Loneliness </a:t>
            </a:r>
            <a:r>
              <a:rPr lang="en-CA" dirty="0"/>
              <a:t>(we are all alone at some point- even if we have friends and family consistently available)</a:t>
            </a:r>
          </a:p>
          <a:p>
            <a:r>
              <a:rPr lang="en-CA" b="1" dirty="0"/>
              <a:t>2. Emotional Loneliness </a:t>
            </a:r>
            <a:r>
              <a:rPr lang="en-CA" dirty="0"/>
              <a:t>(lacking relationships/ attachments that are meaningful)</a:t>
            </a:r>
          </a:p>
          <a:p>
            <a:r>
              <a:rPr lang="en-CA" b="1" dirty="0"/>
              <a:t>3. Social Loneliness </a:t>
            </a:r>
            <a:r>
              <a:rPr lang="en-CA" dirty="0"/>
              <a:t>(lacking a sense of belongingness to a group--even amongst you and your partner in wider social settings—felling your presence isn’t valued in a wider circle). </a:t>
            </a:r>
          </a:p>
          <a:p>
            <a:pPr marL="0" indent="0">
              <a:buNone/>
            </a:pPr>
            <a:r>
              <a:rPr lang="en-CA" dirty="0"/>
              <a:t>*Length of time impacts the intensity and potential damage that can occur—while it can sometimes be a transient feeling, it can also be situational or chronic.</a:t>
            </a:r>
          </a:p>
          <a:p>
            <a:endParaRPr lang="en-CA" dirty="0"/>
          </a:p>
          <a:p>
            <a:r>
              <a:rPr lang="en-CA" sz="900" dirty="0">
                <a:solidFill>
                  <a:schemeClr val="tx1"/>
                </a:solidFill>
              </a:rPr>
              <a:t>(</a:t>
            </a:r>
            <a:r>
              <a:rPr lang="en-CA" sz="900" dirty="0" err="1">
                <a:solidFill>
                  <a:schemeClr val="tx1"/>
                </a:solidFill>
              </a:rPr>
              <a:t>Degges</a:t>
            </a:r>
            <a:r>
              <a:rPr lang="en-CA" sz="900" dirty="0">
                <a:solidFill>
                  <a:schemeClr val="tx1"/>
                </a:solidFill>
              </a:rPr>
              <a:t>-White, 2019;</a:t>
            </a:r>
            <a:r>
              <a:rPr lang="en-CA" sz="900" dirty="0">
                <a:solidFill>
                  <a:schemeClr val="tx1"/>
                </a:solidFill>
                <a:hlinkClick r:id="rId2">
                  <a:extLst>
                    <a:ext uri="{A12FA001-AC4F-418D-AE19-62706E023703}">
                      <ahyp:hlinkClr xmlns:ahyp="http://schemas.microsoft.com/office/drawing/2018/hyperlinkcolor" val="tx"/>
                    </a:ext>
                  </a:extLst>
                </a:hlinkClick>
              </a:rPr>
              <a:t> https://www.psychologytoday.com/ca/blog/lifetime-connections/201907/the-3-types-loneliness-and-how-combat-them</a:t>
            </a:r>
            <a:r>
              <a:rPr lang="en-CA" sz="900" dirty="0">
                <a:solidFill>
                  <a:schemeClr val="tx1"/>
                </a:solidFill>
              </a:rPr>
              <a:t>)</a:t>
            </a:r>
          </a:p>
        </p:txBody>
      </p:sp>
    </p:spTree>
    <p:extLst>
      <p:ext uri="{BB962C8B-B14F-4D97-AF65-F5344CB8AC3E}">
        <p14:creationId xmlns:p14="http://schemas.microsoft.com/office/powerpoint/2010/main" val="61865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4B1E6-7065-452F-A5B9-C9D988EEDD2A}"/>
              </a:ext>
            </a:extLst>
          </p:cNvPr>
          <p:cNvSpPr>
            <a:spLocks noGrp="1"/>
          </p:cNvSpPr>
          <p:nvPr>
            <p:ph type="title"/>
          </p:nvPr>
        </p:nvSpPr>
        <p:spPr/>
        <p:txBody>
          <a:bodyPr/>
          <a:lstStyle/>
          <a:p>
            <a:r>
              <a:rPr lang="en-CA" dirty="0"/>
              <a:t>Existential Loneliness</a:t>
            </a:r>
          </a:p>
        </p:txBody>
      </p:sp>
      <p:sp>
        <p:nvSpPr>
          <p:cNvPr id="3" name="Content Placeholder 2">
            <a:extLst>
              <a:ext uri="{FF2B5EF4-FFF2-40B4-BE49-F238E27FC236}">
                <a16:creationId xmlns:a16="http://schemas.microsoft.com/office/drawing/2014/main" id="{9482A355-8D62-45E8-891C-A8008AD25C32}"/>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CA" dirty="0"/>
              <a:t>     We are all alone at some point or another- fearing isolation, meaninglessness and freedom need to be recognized to help us free ourselves. </a:t>
            </a:r>
          </a:p>
          <a:p>
            <a:pPr>
              <a:buFont typeface="Arial" panose="020B0604020202020204" pitchFamily="34" charset="0"/>
              <a:buChar char="•"/>
            </a:pPr>
            <a:r>
              <a:rPr lang="en-CA" dirty="0"/>
              <a:t>    We can use this as a motivator to help immerse ourselves and live more fully and presently. </a:t>
            </a:r>
          </a:p>
          <a:p>
            <a:pPr>
              <a:buFont typeface="Arial" panose="020B0604020202020204" pitchFamily="34" charset="0"/>
              <a:buChar char="•"/>
            </a:pPr>
            <a:r>
              <a:rPr lang="en-CA" dirty="0"/>
              <a:t>    Sometimes, there are other fears that co-exist with this, making living more fully more complex.</a:t>
            </a:r>
          </a:p>
          <a:p>
            <a:pPr>
              <a:buFont typeface="Arial" panose="020B0604020202020204" pitchFamily="34" charset="0"/>
              <a:buChar char="•"/>
            </a:pPr>
            <a:endParaRPr lang="en-CA" dirty="0"/>
          </a:p>
          <a:p>
            <a:pPr marL="0" indent="0">
              <a:buNone/>
            </a:pPr>
            <a:r>
              <a:rPr lang="en-CA" sz="900" dirty="0">
                <a:solidFill>
                  <a:schemeClr val="tx1"/>
                </a:solidFill>
              </a:rPr>
              <a:t>(</a:t>
            </a:r>
            <a:r>
              <a:rPr lang="en-CA" sz="900" dirty="0" err="1">
                <a:solidFill>
                  <a:schemeClr val="tx1"/>
                </a:solidFill>
              </a:rPr>
              <a:t>Degges</a:t>
            </a:r>
            <a:r>
              <a:rPr lang="en-CA" sz="900" dirty="0">
                <a:solidFill>
                  <a:schemeClr val="tx1"/>
                </a:solidFill>
              </a:rPr>
              <a:t>-White, 2019;</a:t>
            </a:r>
            <a:r>
              <a:rPr lang="en-CA" sz="900" dirty="0">
                <a:solidFill>
                  <a:schemeClr val="tx1"/>
                </a:solidFill>
                <a:hlinkClick r:id="rId2">
                  <a:extLst>
                    <a:ext uri="{A12FA001-AC4F-418D-AE19-62706E023703}">
                      <ahyp:hlinkClr xmlns:ahyp="http://schemas.microsoft.com/office/drawing/2018/hyperlinkcolor" val="tx"/>
                    </a:ext>
                  </a:extLst>
                </a:hlinkClick>
              </a:rPr>
              <a:t> https://www.psychologytoday.com/ca/blog/lifetime-connections/201907/the-3-types-loneliness-and-how-combat-them</a:t>
            </a:r>
            <a:r>
              <a:rPr lang="en-CA" sz="900" dirty="0">
                <a:solidFill>
                  <a:schemeClr val="tx1"/>
                </a:solidFill>
              </a:rPr>
              <a:t>)</a:t>
            </a:r>
          </a:p>
          <a:p>
            <a:pPr marL="0" indent="0">
              <a:buNone/>
            </a:pPr>
            <a:r>
              <a:rPr lang="en-CA" dirty="0"/>
              <a:t> </a:t>
            </a:r>
          </a:p>
        </p:txBody>
      </p:sp>
    </p:spTree>
    <p:extLst>
      <p:ext uri="{BB962C8B-B14F-4D97-AF65-F5344CB8AC3E}">
        <p14:creationId xmlns:p14="http://schemas.microsoft.com/office/powerpoint/2010/main" val="259832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1DCB-ADF9-408E-91EC-475C4595820C}"/>
              </a:ext>
            </a:extLst>
          </p:cNvPr>
          <p:cNvSpPr>
            <a:spLocks noGrp="1"/>
          </p:cNvSpPr>
          <p:nvPr>
            <p:ph type="title"/>
          </p:nvPr>
        </p:nvSpPr>
        <p:spPr/>
        <p:txBody>
          <a:bodyPr/>
          <a:lstStyle/>
          <a:p>
            <a:r>
              <a:rPr lang="en-CA" dirty="0"/>
              <a:t>Emotional Loneliness</a:t>
            </a:r>
          </a:p>
        </p:txBody>
      </p:sp>
      <p:sp>
        <p:nvSpPr>
          <p:cNvPr id="3" name="Content Placeholder 2">
            <a:extLst>
              <a:ext uri="{FF2B5EF4-FFF2-40B4-BE49-F238E27FC236}">
                <a16:creationId xmlns:a16="http://schemas.microsoft.com/office/drawing/2014/main" id="{926708BF-4851-4D1C-A830-5B2A4540410A}"/>
              </a:ext>
            </a:extLst>
          </p:cNvPr>
          <p:cNvSpPr>
            <a:spLocks noGrp="1"/>
          </p:cNvSpPr>
          <p:nvPr>
            <p:ph idx="1"/>
          </p:nvPr>
        </p:nvSpPr>
        <p:spPr/>
        <p:txBody>
          <a:bodyPr>
            <a:normAutofit/>
          </a:bodyPr>
          <a:lstStyle/>
          <a:p>
            <a:pPr>
              <a:buFont typeface="Arial" panose="020B0604020202020204" pitchFamily="34" charset="0"/>
              <a:buChar char="•"/>
            </a:pPr>
            <a:r>
              <a:rPr lang="en-CA" dirty="0"/>
              <a:t>     Emotional loneliness is overcome through making </a:t>
            </a:r>
            <a:r>
              <a:rPr lang="en-CA" i="1" dirty="0"/>
              <a:t>real </a:t>
            </a:r>
            <a:r>
              <a:rPr lang="en-CA" dirty="0"/>
              <a:t>friends or </a:t>
            </a:r>
            <a:r>
              <a:rPr lang="en-CA" i="1" dirty="0"/>
              <a:t>deepening connections</a:t>
            </a:r>
          </a:p>
          <a:p>
            <a:pPr>
              <a:buFont typeface="Arial" panose="020B0604020202020204" pitchFamily="34" charset="0"/>
              <a:buChar char="•"/>
            </a:pPr>
            <a:r>
              <a:rPr lang="en-CA" i="1" dirty="0"/>
              <a:t>     </a:t>
            </a:r>
            <a:r>
              <a:rPr lang="en-CA" dirty="0"/>
              <a:t>Waiting around for someone to make a move is not productive—even a brief conversation can help you feel better</a:t>
            </a:r>
          </a:p>
          <a:p>
            <a:pPr>
              <a:buFont typeface="Arial" panose="020B0604020202020204" pitchFamily="34" charset="0"/>
              <a:buChar char="•"/>
            </a:pPr>
            <a:r>
              <a:rPr lang="en-CA" dirty="0"/>
              <a:t>    Saying you </a:t>
            </a:r>
            <a:r>
              <a:rPr lang="en-CA" i="1" dirty="0"/>
              <a:t>need to talk</a:t>
            </a:r>
            <a:r>
              <a:rPr lang="en-CA" dirty="0"/>
              <a:t> can open the door to a more meaningful bond—so long as you build a relationship with mutual reciprocity</a:t>
            </a:r>
          </a:p>
          <a:p>
            <a:pPr marL="0" indent="0">
              <a:buNone/>
            </a:pPr>
            <a:endParaRPr lang="en-CA" dirty="0"/>
          </a:p>
          <a:p>
            <a:pPr marL="0" indent="0">
              <a:buNone/>
            </a:pPr>
            <a:r>
              <a:rPr lang="en-CA" sz="900" dirty="0">
                <a:solidFill>
                  <a:schemeClr val="tx1"/>
                </a:solidFill>
              </a:rPr>
              <a:t>(</a:t>
            </a:r>
            <a:r>
              <a:rPr lang="en-CA" sz="900" dirty="0" err="1">
                <a:solidFill>
                  <a:schemeClr val="tx1"/>
                </a:solidFill>
              </a:rPr>
              <a:t>Degges</a:t>
            </a:r>
            <a:r>
              <a:rPr lang="en-CA" sz="900" dirty="0">
                <a:solidFill>
                  <a:schemeClr val="tx1"/>
                </a:solidFill>
              </a:rPr>
              <a:t>-White, 2019;</a:t>
            </a:r>
            <a:r>
              <a:rPr lang="en-CA" sz="900" dirty="0">
                <a:solidFill>
                  <a:schemeClr val="tx1"/>
                </a:solidFill>
                <a:hlinkClick r:id="rId2">
                  <a:extLst>
                    <a:ext uri="{A12FA001-AC4F-418D-AE19-62706E023703}">
                      <ahyp:hlinkClr xmlns:ahyp="http://schemas.microsoft.com/office/drawing/2018/hyperlinkcolor" val="tx"/>
                    </a:ext>
                  </a:extLst>
                </a:hlinkClick>
              </a:rPr>
              <a:t> https://www.psychologytoday.com/ca/blog/lifetime-connections/201907/the-3-types-loneliness-and-how-combat-them</a:t>
            </a:r>
            <a:r>
              <a:rPr lang="en-CA" sz="900" dirty="0">
                <a:solidFill>
                  <a:schemeClr val="tx1"/>
                </a:solidFill>
              </a:rPr>
              <a:t>)</a:t>
            </a:r>
          </a:p>
          <a:p>
            <a:pPr marL="0" indent="0">
              <a:buNone/>
            </a:pPr>
            <a:endParaRPr lang="en-CA" dirty="0"/>
          </a:p>
        </p:txBody>
      </p:sp>
    </p:spTree>
    <p:extLst>
      <p:ext uri="{BB962C8B-B14F-4D97-AF65-F5344CB8AC3E}">
        <p14:creationId xmlns:p14="http://schemas.microsoft.com/office/powerpoint/2010/main" val="2809860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93D56-BC9E-4779-A78F-E6C07DE2171B}"/>
              </a:ext>
            </a:extLst>
          </p:cNvPr>
          <p:cNvSpPr>
            <a:spLocks noGrp="1"/>
          </p:cNvSpPr>
          <p:nvPr>
            <p:ph type="title"/>
          </p:nvPr>
        </p:nvSpPr>
        <p:spPr/>
        <p:txBody>
          <a:bodyPr/>
          <a:lstStyle/>
          <a:p>
            <a:r>
              <a:rPr lang="en-CA" dirty="0"/>
              <a:t>Social Loneliness</a:t>
            </a:r>
          </a:p>
        </p:txBody>
      </p:sp>
      <p:sp>
        <p:nvSpPr>
          <p:cNvPr id="3" name="Content Placeholder 2">
            <a:extLst>
              <a:ext uri="{FF2B5EF4-FFF2-40B4-BE49-F238E27FC236}">
                <a16:creationId xmlns:a16="http://schemas.microsoft.com/office/drawing/2014/main" id="{71A1EE5E-1174-4718-AE42-991567BC92D4}"/>
              </a:ext>
            </a:extLst>
          </p:cNvPr>
          <p:cNvSpPr>
            <a:spLocks noGrp="1"/>
          </p:cNvSpPr>
          <p:nvPr>
            <p:ph idx="1"/>
          </p:nvPr>
        </p:nvSpPr>
        <p:spPr/>
        <p:txBody>
          <a:bodyPr>
            <a:normAutofit fontScale="92500"/>
          </a:bodyPr>
          <a:lstStyle/>
          <a:p>
            <a:pPr>
              <a:buFont typeface="Arial" panose="020B0604020202020204" pitchFamily="34" charset="0"/>
              <a:buChar char="•"/>
            </a:pPr>
            <a:r>
              <a:rPr lang="en-CA" dirty="0"/>
              <a:t>     If you are feeling left out, it can be straight up painful—even if it is not intentional. </a:t>
            </a:r>
          </a:p>
          <a:p>
            <a:pPr>
              <a:buFont typeface="Arial" panose="020B0604020202020204" pitchFamily="34" charset="0"/>
              <a:buChar char="•"/>
            </a:pPr>
            <a:r>
              <a:rPr lang="en-CA" dirty="0"/>
              <a:t>    The easiest way to combat this is to put yourself out there into a new activity or group. </a:t>
            </a:r>
          </a:p>
          <a:p>
            <a:pPr>
              <a:buFont typeface="Arial" panose="020B0604020202020204" pitchFamily="34" charset="0"/>
              <a:buChar char="•"/>
            </a:pPr>
            <a:r>
              <a:rPr lang="en-CA" dirty="0"/>
              <a:t>    If everyone is new—it’s easier to cultivate conversations that may perhaps grow into friendship</a:t>
            </a:r>
          </a:p>
          <a:p>
            <a:pPr>
              <a:buFont typeface="Arial" panose="020B0604020202020204" pitchFamily="34" charset="0"/>
              <a:buChar char="•"/>
            </a:pPr>
            <a:r>
              <a:rPr lang="en-CA" dirty="0"/>
              <a:t>     If you and your partner want a shared network of friends, it might be nice to join a group together or volunteer together</a:t>
            </a:r>
          </a:p>
          <a:p>
            <a:pPr marL="0" indent="0">
              <a:buNone/>
            </a:pPr>
            <a:endParaRPr lang="en-CA" dirty="0"/>
          </a:p>
          <a:p>
            <a:pPr marL="0" indent="0">
              <a:buNone/>
            </a:pPr>
            <a:r>
              <a:rPr lang="en-CA" sz="900" dirty="0">
                <a:solidFill>
                  <a:schemeClr val="tx1"/>
                </a:solidFill>
              </a:rPr>
              <a:t>(</a:t>
            </a:r>
            <a:r>
              <a:rPr lang="en-CA" sz="900" dirty="0" err="1">
                <a:solidFill>
                  <a:schemeClr val="tx1"/>
                </a:solidFill>
              </a:rPr>
              <a:t>Degges</a:t>
            </a:r>
            <a:r>
              <a:rPr lang="en-CA" sz="900" dirty="0">
                <a:solidFill>
                  <a:schemeClr val="tx1"/>
                </a:solidFill>
              </a:rPr>
              <a:t>-White, 2019;</a:t>
            </a:r>
            <a:r>
              <a:rPr lang="en-CA" sz="900" dirty="0">
                <a:solidFill>
                  <a:schemeClr val="tx1"/>
                </a:solidFill>
                <a:hlinkClick r:id="rId2">
                  <a:extLst>
                    <a:ext uri="{A12FA001-AC4F-418D-AE19-62706E023703}">
                      <ahyp:hlinkClr xmlns:ahyp="http://schemas.microsoft.com/office/drawing/2018/hyperlinkcolor" val="tx"/>
                    </a:ext>
                  </a:extLst>
                </a:hlinkClick>
              </a:rPr>
              <a:t> https://www.psychologytoday.com/ca/blog/lifetime-connections/201907/the-3-types-loneliness-and-how-combat-them</a:t>
            </a:r>
            <a:r>
              <a:rPr lang="en-CA" sz="900" dirty="0">
                <a:solidFill>
                  <a:schemeClr val="tx1"/>
                </a:solidFill>
              </a:rPr>
              <a:t>)</a:t>
            </a:r>
          </a:p>
          <a:p>
            <a:pPr>
              <a:buFont typeface="Arial" panose="020B0604020202020204" pitchFamily="34" charset="0"/>
              <a:buChar char="•"/>
            </a:pPr>
            <a:endParaRPr lang="en-CA" dirty="0"/>
          </a:p>
        </p:txBody>
      </p:sp>
    </p:spTree>
    <p:extLst>
      <p:ext uri="{BB962C8B-B14F-4D97-AF65-F5344CB8AC3E}">
        <p14:creationId xmlns:p14="http://schemas.microsoft.com/office/powerpoint/2010/main" val="218992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943220-A54B-4362-8A88-DEA0596C5407}"/>
              </a:ext>
            </a:extLst>
          </p:cNvPr>
          <p:cNvSpPr>
            <a:spLocks noGrp="1"/>
          </p:cNvSpPr>
          <p:nvPr>
            <p:ph type="title"/>
          </p:nvPr>
        </p:nvSpPr>
        <p:spPr>
          <a:xfrm>
            <a:off x="1066800" y="1978243"/>
            <a:ext cx="10058400" cy="1450757"/>
          </a:xfrm>
        </p:spPr>
        <p:txBody>
          <a:bodyPr/>
          <a:lstStyle/>
          <a:p>
            <a:pPr algn="ctr"/>
            <a:r>
              <a:rPr lang="en-CA" dirty="0"/>
              <a:t>How does this show up in your life?</a:t>
            </a:r>
          </a:p>
        </p:txBody>
      </p:sp>
    </p:spTree>
    <p:extLst>
      <p:ext uri="{BB962C8B-B14F-4D97-AF65-F5344CB8AC3E}">
        <p14:creationId xmlns:p14="http://schemas.microsoft.com/office/powerpoint/2010/main" val="1371733932"/>
      </p:ext>
    </p:extLst>
  </p:cSld>
  <p:clrMapOvr>
    <a:masterClrMapping/>
  </p:clrMapOvr>
</p:sld>
</file>

<file path=ppt/theme/theme1.xml><?xml version="1.0" encoding="utf-8"?>
<a:theme xmlns:a="http://schemas.openxmlformats.org/drawingml/2006/main" name="RetrospectVTI">
  <a:themeElements>
    <a:clrScheme name="AnalogousFromRegularSeedLeftStep">
      <a:dk1>
        <a:srgbClr val="000000"/>
      </a:dk1>
      <a:lt1>
        <a:srgbClr val="FFFFFF"/>
      </a:lt1>
      <a:dk2>
        <a:srgbClr val="223A3D"/>
      </a:dk2>
      <a:lt2>
        <a:srgbClr val="E2E6E8"/>
      </a:lt2>
      <a:accent1>
        <a:srgbClr val="C37C4D"/>
      </a:accent1>
      <a:accent2>
        <a:srgbClr val="B34042"/>
      </a:accent2>
      <a:accent3>
        <a:srgbClr val="C34D80"/>
      </a:accent3>
      <a:accent4>
        <a:srgbClr val="B13BA0"/>
      </a:accent4>
      <a:accent5>
        <a:srgbClr val="A34DC3"/>
      </a:accent5>
      <a:accent6>
        <a:srgbClr val="7555BC"/>
      </a:accent6>
      <a:hlink>
        <a:srgbClr val="3E89BA"/>
      </a:hlink>
      <a:folHlink>
        <a:srgbClr val="7F7F7F"/>
      </a:folHlink>
    </a:clrScheme>
    <a:fontScheme name="Retrospect">
      <a:majorFont>
        <a:latin typeface="Garamond"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1828</TotalTime>
  <Words>3776</Words>
  <Application>Microsoft Office PowerPoint</Application>
  <PresentationFormat>Widescreen</PresentationFormat>
  <Paragraphs>212</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Garamond</vt:lpstr>
      <vt:lpstr>RetrospectVTI</vt:lpstr>
      <vt:lpstr>Overcoming Loneliness</vt:lpstr>
      <vt:lpstr>Agenda</vt:lpstr>
      <vt:lpstr>Let’s talk about loneliness . . .</vt:lpstr>
      <vt:lpstr>Understanding Loneliness</vt:lpstr>
      <vt:lpstr>How Loneliness Shows Up</vt:lpstr>
      <vt:lpstr>Existential Loneliness</vt:lpstr>
      <vt:lpstr>Emotional Loneliness</vt:lpstr>
      <vt:lpstr>Social Loneliness</vt:lpstr>
      <vt:lpstr>How does this show up in your life?</vt:lpstr>
      <vt:lpstr>Attachment Complications &amp; Loneliness</vt:lpstr>
      <vt:lpstr>Types of Attachment</vt:lpstr>
      <vt:lpstr>Types of Attachment</vt:lpstr>
      <vt:lpstr>What We Needed</vt:lpstr>
      <vt:lpstr>Guided Exercise: Summoning Security</vt:lpstr>
      <vt:lpstr>Fostering Secure Attachment in Yourself &amp; Others</vt:lpstr>
      <vt:lpstr>Listening Deeply</vt:lpstr>
      <vt:lpstr>Practicing Presence</vt:lpstr>
      <vt:lpstr>Attune</vt:lpstr>
      <vt:lpstr>Engage in Joint Attention</vt:lpstr>
      <vt:lpstr>Maintain Contact</vt:lpstr>
      <vt:lpstr>Questions or comments?</vt:lpstr>
      <vt:lpstr>Common Fears that Prevent Connection</vt:lpstr>
      <vt:lpstr>Fear of Taking Risks</vt:lpstr>
      <vt:lpstr>Fear of Shame &amp; Embarrassment</vt:lpstr>
      <vt:lpstr>Fear of Being Vulnerable</vt:lpstr>
      <vt:lpstr>Which, if any, fears do you connect with? What has your experience been with them in the past?</vt:lpstr>
      <vt:lpstr>Combatting Fears</vt:lpstr>
      <vt:lpstr>A note on challenging yourself</vt:lpstr>
      <vt:lpstr>What’s important to remember</vt:lpstr>
      <vt:lpstr>Challenging Anxious Thoughts Examples</vt:lpstr>
      <vt:lpstr>Challenging Negative Thoughts</vt:lpstr>
      <vt:lpstr>Challenging the Negative</vt:lpstr>
      <vt:lpstr>Using Self Compassion</vt:lpstr>
      <vt:lpstr>Changing Your Critical Self Talk by Neff</vt:lpstr>
      <vt:lpstr>Cont’d</vt:lpstr>
      <vt:lpstr>Self Compassion Break by Neff</vt:lpstr>
      <vt:lpstr>Cont’d</vt:lpstr>
      <vt:lpstr>It’s not going to be easy—but it is worth it. If you never put yourself out there, you cannot get anything. Move through your fears—move towards a more fulfilling, less lonely life.</vt:lpstr>
      <vt:lpstr>Questions?</vt:lpstr>
      <vt:lpstr>Thanks &amp; have a great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Loneliness</dc:title>
  <dc:creator>Christina Simonetti</dc:creator>
  <cp:lastModifiedBy>Christina Simonetti</cp:lastModifiedBy>
  <cp:revision>67</cp:revision>
  <dcterms:created xsi:type="dcterms:W3CDTF">2020-01-11T17:47:34Z</dcterms:created>
  <dcterms:modified xsi:type="dcterms:W3CDTF">2020-01-24T23:53:19Z</dcterms:modified>
</cp:coreProperties>
</file>